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5" roundtripDataSignature="AMtx7mj12U53z6PKVHS8JJvPLdQqA9XrY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A6C67E-88B7-46F6-98A6-B30CF8633BA2}" v="2" dt="2024-12-02T21:12:45.0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snapToGrid="0">
      <p:cViewPr varScale="1">
        <p:scale>
          <a:sx n="83" d="100"/>
          <a:sy n="83" d="100"/>
        </p:scale>
        <p:origin x="658"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AEA6C67E-88B7-46F6-98A6-B30CF8633BA2}"/>
    <pc:docChg chg="custSel modSld modMainMaster">
      <pc:chgData name="Sally North" userId="52e2d7fe0a4c5456" providerId="LiveId" clId="{AEA6C67E-88B7-46F6-98A6-B30CF8633BA2}" dt="2024-12-05T10:15:16.115" v="23" actId="1076"/>
      <pc:docMkLst>
        <pc:docMk/>
      </pc:docMkLst>
      <pc:sldChg chg="delSp modSp mod">
        <pc:chgData name="Sally North" userId="52e2d7fe0a4c5456" providerId="LiveId" clId="{AEA6C67E-88B7-46F6-98A6-B30CF8633BA2}" dt="2024-12-02T21:13:05.637" v="6" actId="478"/>
        <pc:sldMkLst>
          <pc:docMk/>
          <pc:sldMk cId="0" sldId="256"/>
        </pc:sldMkLst>
      </pc:sldChg>
      <pc:sldChg chg="delSp modSp mod">
        <pc:chgData name="Sally North" userId="52e2d7fe0a4c5456" providerId="LiveId" clId="{AEA6C67E-88B7-46F6-98A6-B30CF8633BA2}" dt="2024-12-02T21:13:12.573" v="8" actId="478"/>
        <pc:sldMkLst>
          <pc:docMk/>
          <pc:sldMk cId="0" sldId="257"/>
        </pc:sldMkLst>
        <pc:spChg chg="mod">
          <ac:chgData name="Sally North" userId="52e2d7fe0a4c5456" providerId="LiveId" clId="{AEA6C67E-88B7-46F6-98A6-B30CF8633BA2}" dt="2024-12-02T21:12:42.883" v="1" actId="27636"/>
          <ac:spMkLst>
            <pc:docMk/>
            <pc:sldMk cId="0" sldId="257"/>
            <ac:spMk id="98" creationId="{00000000-0000-0000-0000-000000000000}"/>
          </ac:spMkLst>
        </pc:spChg>
      </pc:sldChg>
      <pc:sldChg chg="delSp mod">
        <pc:chgData name="Sally North" userId="52e2d7fe0a4c5456" providerId="LiveId" clId="{AEA6C67E-88B7-46F6-98A6-B30CF8633BA2}" dt="2024-12-02T21:13:18.756" v="9" actId="478"/>
        <pc:sldMkLst>
          <pc:docMk/>
          <pc:sldMk cId="0" sldId="259"/>
        </pc:sldMkLst>
      </pc:sldChg>
      <pc:sldChg chg="delSp mod">
        <pc:chgData name="Sally North" userId="52e2d7fe0a4c5456" providerId="LiveId" clId="{AEA6C67E-88B7-46F6-98A6-B30CF8633BA2}" dt="2024-12-02T21:13:29.111" v="10" actId="478"/>
        <pc:sldMkLst>
          <pc:docMk/>
          <pc:sldMk cId="0" sldId="261"/>
        </pc:sldMkLst>
      </pc:sldChg>
      <pc:sldChg chg="delSp mod">
        <pc:chgData name="Sally North" userId="52e2d7fe0a4c5456" providerId="LiveId" clId="{AEA6C67E-88B7-46F6-98A6-B30CF8633BA2}" dt="2024-12-02T21:13:32.958" v="11" actId="478"/>
        <pc:sldMkLst>
          <pc:docMk/>
          <pc:sldMk cId="0" sldId="262"/>
        </pc:sldMkLst>
      </pc:sldChg>
      <pc:sldChg chg="delSp mod">
        <pc:chgData name="Sally North" userId="52e2d7fe0a4c5456" providerId="LiveId" clId="{AEA6C67E-88B7-46F6-98A6-B30CF8633BA2}" dt="2024-12-02T21:13:40.403" v="12" actId="478"/>
        <pc:sldMkLst>
          <pc:docMk/>
          <pc:sldMk cId="0" sldId="264"/>
        </pc:sldMkLst>
      </pc:sldChg>
      <pc:sldChg chg="delSp modSp mod">
        <pc:chgData name="Sally North" userId="52e2d7fe0a4c5456" providerId="LiveId" clId="{AEA6C67E-88B7-46F6-98A6-B30CF8633BA2}" dt="2024-12-02T21:13:47.034" v="14" actId="478"/>
        <pc:sldMkLst>
          <pc:docMk/>
          <pc:sldMk cId="0" sldId="265"/>
        </pc:sldMkLst>
      </pc:sldChg>
      <pc:sldChg chg="delSp mod">
        <pc:chgData name="Sally North" userId="52e2d7fe0a4c5456" providerId="LiveId" clId="{AEA6C67E-88B7-46F6-98A6-B30CF8633BA2}" dt="2024-12-02T21:13:54.592" v="15" actId="478"/>
        <pc:sldMkLst>
          <pc:docMk/>
          <pc:sldMk cId="0" sldId="268"/>
        </pc:sldMkLst>
      </pc:sldChg>
      <pc:sldChg chg="delSp mod">
        <pc:chgData name="Sally North" userId="52e2d7fe0a4c5456" providerId="LiveId" clId="{AEA6C67E-88B7-46F6-98A6-B30CF8633BA2}" dt="2024-12-02T21:13:58.442" v="16" actId="478"/>
        <pc:sldMkLst>
          <pc:docMk/>
          <pc:sldMk cId="0" sldId="269"/>
        </pc:sldMkLst>
      </pc:sldChg>
      <pc:sldChg chg="delSp mod">
        <pc:chgData name="Sally North" userId="52e2d7fe0a4c5456" providerId="LiveId" clId="{AEA6C67E-88B7-46F6-98A6-B30CF8633BA2}" dt="2024-12-02T21:14:03.953" v="17" actId="478"/>
        <pc:sldMkLst>
          <pc:docMk/>
          <pc:sldMk cId="0" sldId="270"/>
        </pc:sldMkLst>
      </pc:sldChg>
      <pc:sldChg chg="delSp mod">
        <pc:chgData name="Sally North" userId="52e2d7fe0a4c5456" providerId="LiveId" clId="{AEA6C67E-88B7-46F6-98A6-B30CF8633BA2}" dt="2024-12-02T21:14:07.866" v="18" actId="478"/>
        <pc:sldMkLst>
          <pc:docMk/>
          <pc:sldMk cId="0" sldId="271"/>
        </pc:sldMkLst>
      </pc:sldChg>
      <pc:sldChg chg="delSp mod">
        <pc:chgData name="Sally North" userId="52e2d7fe0a4c5456" providerId="LiveId" clId="{AEA6C67E-88B7-46F6-98A6-B30CF8633BA2}" dt="2024-12-02T21:14:11.873" v="19" actId="478"/>
        <pc:sldMkLst>
          <pc:docMk/>
          <pc:sldMk cId="0" sldId="272"/>
        </pc:sldMkLst>
      </pc:sldChg>
      <pc:sldChg chg="delSp mod">
        <pc:chgData name="Sally North" userId="52e2d7fe0a4c5456" providerId="LiveId" clId="{AEA6C67E-88B7-46F6-98A6-B30CF8633BA2}" dt="2024-12-02T21:14:17.090" v="20" actId="478"/>
        <pc:sldMkLst>
          <pc:docMk/>
          <pc:sldMk cId="0" sldId="273"/>
        </pc:sldMkLst>
      </pc:sldChg>
      <pc:sldChg chg="delSp modSp mod">
        <pc:chgData name="Sally North" userId="52e2d7fe0a4c5456" providerId="LiveId" clId="{AEA6C67E-88B7-46F6-98A6-B30CF8633BA2}" dt="2024-12-02T21:14:20.718" v="21" actId="478"/>
        <pc:sldMkLst>
          <pc:docMk/>
          <pc:sldMk cId="0" sldId="274"/>
        </pc:sldMkLst>
        <pc:spChg chg="mod">
          <ac:chgData name="Sally North" userId="52e2d7fe0a4c5456" providerId="LiveId" clId="{AEA6C67E-88B7-46F6-98A6-B30CF8633BA2}" dt="2024-12-02T21:12:42.898" v="2" actId="27636"/>
          <ac:spMkLst>
            <pc:docMk/>
            <pc:sldMk cId="0" sldId="274"/>
            <ac:spMk id="233" creationId="{00000000-0000-0000-0000-000000000000}"/>
          </ac:spMkLst>
        </pc:spChg>
      </pc:sldChg>
      <pc:sldChg chg="delSp mod">
        <pc:chgData name="Sally North" userId="52e2d7fe0a4c5456" providerId="LiveId" clId="{AEA6C67E-88B7-46F6-98A6-B30CF8633BA2}" dt="2024-12-02T21:14:26.057" v="22" actId="478"/>
        <pc:sldMkLst>
          <pc:docMk/>
          <pc:sldMk cId="0" sldId="275"/>
        </pc:sldMkLst>
      </pc:sldChg>
      <pc:sldMasterChg chg="modSldLayout">
        <pc:chgData name="Sally North" userId="52e2d7fe0a4c5456" providerId="LiveId" clId="{AEA6C67E-88B7-46F6-98A6-B30CF8633BA2}" dt="2024-12-05T10:15:16.115" v="23" actId="1076"/>
        <pc:sldMasterMkLst>
          <pc:docMk/>
          <pc:sldMasterMk cId="0" sldId="2147483648"/>
        </pc:sldMasterMkLst>
        <pc:sldLayoutChg chg="addSp modSp mod">
          <pc:chgData name="Sally North" userId="52e2d7fe0a4c5456" providerId="LiveId" clId="{AEA6C67E-88B7-46F6-98A6-B30CF8633BA2}" dt="2024-12-05T10:15:16.115" v="23" actId="1076"/>
          <pc:sldLayoutMkLst>
            <pc:docMk/>
            <pc:sldMasterMk cId="0" sldId="2147483648"/>
            <pc:sldLayoutMk cId="0" sldId="2147483649"/>
          </pc:sldLayoutMkLst>
          <pc:spChg chg="add mod">
            <ac:chgData name="Sally North" userId="52e2d7fe0a4c5456" providerId="LiveId" clId="{AEA6C67E-88B7-46F6-98A6-B30CF8633BA2}" dt="2024-12-02T21:12:42.820" v="0"/>
            <ac:spMkLst>
              <pc:docMk/>
              <pc:sldMasterMk cId="0" sldId="2147483648"/>
              <pc:sldLayoutMk cId="0" sldId="2147483649"/>
              <ac:spMk id="2" creationId="{EF38B109-2FC2-9F19-994F-2B578257F281}"/>
            </ac:spMkLst>
          </pc:spChg>
          <pc:picChg chg="add mod">
            <ac:chgData name="Sally North" userId="52e2d7fe0a4c5456" providerId="LiveId" clId="{AEA6C67E-88B7-46F6-98A6-B30CF8633BA2}" dt="2024-12-05T10:15:16.115" v="23" actId="1076"/>
            <ac:picMkLst>
              <pc:docMk/>
              <pc:sldMasterMk cId="0" sldId="2147483648"/>
              <pc:sldLayoutMk cId="0" sldId="2147483649"/>
              <ac:picMk id="3" creationId="{CA4531BB-505D-163A-6DD8-71197DB8E196}"/>
            </ac:picMkLst>
          </pc:picChg>
        </pc:sldLayoutChg>
        <pc:sldLayoutChg chg="addSp modSp">
          <pc:chgData name="Sally North" userId="52e2d7fe0a4c5456" providerId="LiveId" clId="{AEA6C67E-88B7-46F6-98A6-B30CF8633BA2}" dt="2024-12-02T21:12:45.048" v="3"/>
          <pc:sldLayoutMkLst>
            <pc:docMk/>
            <pc:sldMasterMk cId="0" sldId="2147483648"/>
            <pc:sldLayoutMk cId="0" sldId="2147483650"/>
          </pc:sldLayoutMkLst>
          <pc:spChg chg="add mod">
            <ac:chgData name="Sally North" userId="52e2d7fe0a4c5456" providerId="LiveId" clId="{AEA6C67E-88B7-46F6-98A6-B30CF8633BA2}" dt="2024-12-02T21:12:45.048" v="3"/>
            <ac:spMkLst>
              <pc:docMk/>
              <pc:sldMasterMk cId="0" sldId="2147483648"/>
              <pc:sldLayoutMk cId="0" sldId="2147483650"/>
              <ac:spMk id="2" creationId="{ACED580E-1CBA-DCB6-5726-C6800249BDA8}"/>
            </ac:spMkLst>
          </pc:spChg>
          <pc:picChg chg="add mod">
            <ac:chgData name="Sally North" userId="52e2d7fe0a4c5456" providerId="LiveId" clId="{AEA6C67E-88B7-46F6-98A6-B30CF8633BA2}" dt="2024-12-02T21:12:45.048" v="3"/>
            <ac:picMkLst>
              <pc:docMk/>
              <pc:sldMasterMk cId="0" sldId="2147483648"/>
              <pc:sldLayoutMk cId="0" sldId="2147483650"/>
              <ac:picMk id="3" creationId="{262B88B7-9843-E4C2-3772-5B7D8BE4625E}"/>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84" name="Google Shape;8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8" name="Google Shape;158;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6" name="Google Shape;166;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7" name="Google Shape;167;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4" name="Google Shape;174;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In the words of Ivanov, Webster and Berezina ‘robots have arrived and are here to stay’ (2017: 1513). </a:t>
            </a:r>
            <a:endParaRPr/>
          </a:p>
        </p:txBody>
      </p:sp>
      <p:sp>
        <p:nvSpPr>
          <p:cNvPr id="175" name="Google Shape;175;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2" name="Google Shape;182;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3" name="Google Shape;183;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0" name="Google Shape;190;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Jeno from Hotel Jen in Singapore delivering room service</a:t>
            </a:r>
            <a:endParaRPr/>
          </a:p>
          <a:p>
            <a:pPr marL="0" lvl="0" indent="0" algn="l" rtl="0">
              <a:spcBef>
                <a:spcPts val="0"/>
              </a:spcBef>
              <a:spcAft>
                <a:spcPts val="0"/>
              </a:spcAft>
              <a:buNone/>
            </a:pPr>
            <a:r>
              <a:rPr lang="en-AU"/>
              <a:t>(Source: Paul Strickland, 2020)</a:t>
            </a:r>
            <a:endParaRPr/>
          </a:p>
          <a:p>
            <a:pPr marL="0" lvl="0" indent="0" algn="l" rtl="0">
              <a:spcBef>
                <a:spcPts val="0"/>
              </a:spcBef>
              <a:spcAft>
                <a:spcPts val="0"/>
              </a:spcAft>
              <a:buNone/>
            </a:pPr>
            <a:endParaRPr/>
          </a:p>
        </p:txBody>
      </p:sp>
      <p:sp>
        <p:nvSpPr>
          <p:cNvPr id="191" name="Google Shape;191;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9" name="Google Shape;199;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0" name="Google Shape;200;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7" name="Google Shape;207;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Robots require no sick or family days or bonuses and no need for training or hiring or being let go, be programmed for a variety of different duties, have their capabilities expanded with hardware and software updates and improve quality of the customer experience in a timely manner, discriminate, quit their job without notice, show negative emotions, shirk from work but do undertake routine and undesirable tasks</a:t>
            </a:r>
            <a:endParaRPr/>
          </a:p>
        </p:txBody>
      </p:sp>
      <p:sp>
        <p:nvSpPr>
          <p:cNvPr id="208" name="Google Shape;208;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5" name="Google Shape;215;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This means traditional skills will be transferred to other areas that support the robotic industry such as a traditional kitchen hand learning how to maintain an automated commercial dishwasher.</a:t>
            </a:r>
            <a:endParaRPr/>
          </a:p>
          <a:p>
            <a:pPr marL="0" lvl="0" indent="0" algn="l" rtl="0">
              <a:spcBef>
                <a:spcPts val="0"/>
              </a:spcBef>
              <a:spcAft>
                <a:spcPts val="0"/>
              </a:spcAft>
              <a:buNone/>
            </a:pPr>
            <a:endParaRPr/>
          </a:p>
        </p:txBody>
      </p:sp>
      <p:sp>
        <p:nvSpPr>
          <p:cNvPr id="216" name="Google Shape;216;p1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3" name="Google Shape;223;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7" name="Google Shape;237;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sz="1200">
                <a:solidFill>
                  <a:schemeClr val="dk1"/>
                </a:solidFill>
                <a:latin typeface="Calibri"/>
                <a:ea typeface="Calibri"/>
                <a:cs typeface="Calibri"/>
                <a:sym typeface="Calibri"/>
              </a:rPr>
              <a:t>Firstly, the traditional function of the hospitality sector will always  exist. This is due to the natural need for food, water and sleep. The physiological requirement for sustenance is essential for all creatures to survive. As Calpaldi stated ‘eating is arguably the most fundamental of human activities’ (1996:1). Additionally, sustenance does not necessarily need consumption in a restaurant or other hospitality venues, however, humans crave different foods, tastes and experiences. A restaurant for example, can satisfy these desires. Secondly, water is another element for the function of life and survival (Saltmarch, 2001). </a:t>
            </a:r>
            <a:endParaRPr/>
          </a:p>
        </p:txBody>
      </p:sp>
      <p:sp>
        <p:nvSpPr>
          <p:cNvPr id="103" name="Google Shape;103;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Chung-Herrera (2007) suggests that successful businesses in hospitality attempt to satisfy all these levels from a customers’ viewpoint especially psychological and safety needs. Guests are more likely to stay longer and become repeat customers if the overall experience surpasses their expectations.</a:t>
            </a:r>
            <a:endParaRPr/>
          </a:p>
        </p:txBody>
      </p:sp>
      <p:sp>
        <p:nvSpPr>
          <p:cNvPr id="111" name="Google Shape;111;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 name="Google Shape;118;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9" name="Google Shape;119;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6" name="Google Shape;126;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7" name="Google Shape;127;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4" name="Google Shape;134;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Underwater hotels are found in Dubai, Florida, Sweden, Maldives, Zanzibar, St Lucia and Fiji</a:t>
            </a:r>
            <a:endParaRPr/>
          </a:p>
        </p:txBody>
      </p:sp>
      <p:sp>
        <p:nvSpPr>
          <p:cNvPr id="135" name="Google Shape;135;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r>
              <a:rPr lang="en-AU"/>
              <a:t>Limited cruise ship activity. Many ships had been scraped.</a:t>
            </a:r>
            <a:endParaRPr/>
          </a:p>
          <a:p>
            <a:pPr marL="0" lvl="0" indent="0" algn="l" rtl="0">
              <a:spcBef>
                <a:spcPts val="0"/>
              </a:spcBef>
              <a:spcAft>
                <a:spcPts val="0"/>
              </a:spcAft>
              <a:buNone/>
            </a:pPr>
            <a:endParaRPr/>
          </a:p>
        </p:txBody>
      </p:sp>
      <p:sp>
        <p:nvSpPr>
          <p:cNvPr id="151" name="Google Shape;151;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
        <p:nvSpPr>
          <p:cNvPr id="2" name="Google Shape;17;p16">
            <a:extLst>
              <a:ext uri="{FF2B5EF4-FFF2-40B4-BE49-F238E27FC236}">
                <a16:creationId xmlns:a16="http://schemas.microsoft.com/office/drawing/2014/main" id="{EF38B109-2FC2-9F19-994F-2B578257F281}"/>
              </a:ext>
            </a:extLst>
          </p:cNvPr>
          <p:cNvSpPr txBox="1">
            <a:spLocks/>
          </p:cNvSpPr>
          <p:nvPr userDrawn="1"/>
        </p:nvSpPr>
        <p:spPr>
          <a:xfrm>
            <a:off x="475861" y="6223518"/>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dirty="0"/>
              <a:t>International Tourism Futures 2nd </a:t>
            </a:r>
            <a:r>
              <a:rPr lang="en-GB" dirty="0" err="1"/>
              <a:t>edn</a:t>
            </a:r>
            <a:r>
              <a:rPr lang="en-GB" dirty="0"/>
              <a:t> © Clare Lade, Paul Strickland, Elspeth Frew, Paul Willard, Sandra Cherro Osorio, Astrid Noerfelt. </a:t>
            </a:r>
          </a:p>
          <a:p>
            <a:r>
              <a:rPr lang="en-GB" dirty="0"/>
              <a:t>All rights reserved 2025</a:t>
            </a:r>
          </a:p>
          <a:p>
            <a:endParaRPr lang="en-GB" dirty="0"/>
          </a:p>
        </p:txBody>
      </p:sp>
      <p:pic>
        <p:nvPicPr>
          <p:cNvPr id="3" name="Picture 2" descr="A book cover with a couple of people&#10;&#10;Description automatically generated">
            <a:extLst>
              <a:ext uri="{FF2B5EF4-FFF2-40B4-BE49-F238E27FC236}">
                <a16:creationId xmlns:a16="http://schemas.microsoft.com/office/drawing/2014/main" id="{CA4531BB-505D-163A-6DD8-71197DB8E196}"/>
              </a:ext>
            </a:extLst>
          </p:cNvPr>
          <p:cNvPicPr>
            <a:picLocks noChangeAspect="1"/>
          </p:cNvPicPr>
          <p:nvPr userDrawn="1"/>
        </p:nvPicPr>
        <p:blipFill>
          <a:blip r:embed="rId2"/>
          <a:stretch>
            <a:fillRect/>
          </a:stretch>
        </p:blipFill>
        <p:spPr>
          <a:xfrm>
            <a:off x="10851657" y="136525"/>
            <a:ext cx="1004286" cy="142039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0"/>
        <p:cNvGrpSpPr/>
        <p:nvPr/>
      </p:nvGrpSpPr>
      <p:grpSpPr>
        <a:xfrm>
          <a:off x="0" y="0"/>
          <a:ext cx="0" cy="0"/>
          <a:chOff x="0" y="0"/>
          <a:chExt cx="0" cy="0"/>
        </a:xfrm>
      </p:grpSpPr>
      <p:sp>
        <p:nvSpPr>
          <p:cNvPr id="71" name="Google Shape;71;p3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3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6"/>
        <p:cNvGrpSpPr/>
        <p:nvPr/>
      </p:nvGrpSpPr>
      <p:grpSpPr>
        <a:xfrm>
          <a:off x="0" y="0"/>
          <a:ext cx="0" cy="0"/>
          <a:chOff x="0" y="0"/>
          <a:chExt cx="0" cy="0"/>
        </a:xfrm>
      </p:grpSpPr>
      <p:sp>
        <p:nvSpPr>
          <p:cNvPr id="77" name="Google Shape;77;p3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3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2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
        <p:nvSpPr>
          <p:cNvPr id="2" name="Google Shape;17;p16">
            <a:extLst>
              <a:ext uri="{FF2B5EF4-FFF2-40B4-BE49-F238E27FC236}">
                <a16:creationId xmlns:a16="http://schemas.microsoft.com/office/drawing/2014/main" id="{ACED580E-1CBA-DCB6-5726-C6800249BDA8}"/>
              </a:ext>
            </a:extLst>
          </p:cNvPr>
          <p:cNvSpPr txBox="1">
            <a:spLocks/>
          </p:cNvSpPr>
          <p:nvPr userDrawn="1"/>
        </p:nvSpPr>
        <p:spPr>
          <a:xfrm>
            <a:off x="475861" y="6223518"/>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a:t>International Tourism Futures 2nd edn © Clare Lade, Paul Strickland, Elspeth Frew, Paul Willard, Sandra Cherro Osorio, Astrid Noerfelt. </a:t>
            </a:r>
          </a:p>
          <a:p>
            <a:r>
              <a:rPr lang="en-GB"/>
              <a:t>All rights reserved 2025</a:t>
            </a:r>
          </a:p>
          <a:p>
            <a:endParaRPr lang="en-GB" dirty="0"/>
          </a:p>
        </p:txBody>
      </p:sp>
      <p:pic>
        <p:nvPicPr>
          <p:cNvPr id="3" name="Picture 2" descr="A book cover with a couple of people&#10;&#10;Description automatically generated">
            <a:extLst>
              <a:ext uri="{FF2B5EF4-FFF2-40B4-BE49-F238E27FC236}">
                <a16:creationId xmlns:a16="http://schemas.microsoft.com/office/drawing/2014/main" id="{262B88B7-9843-E4C2-3772-5B7D8BE4625E}"/>
              </a:ext>
            </a:extLst>
          </p:cNvPr>
          <p:cNvPicPr>
            <a:picLocks noChangeAspect="1"/>
          </p:cNvPicPr>
          <p:nvPr userDrawn="1"/>
        </p:nvPicPr>
        <p:blipFill>
          <a:blip r:embed="rId2"/>
          <a:stretch>
            <a:fillRect/>
          </a:stretch>
        </p:blipFill>
        <p:spPr>
          <a:xfrm>
            <a:off x="10853367" y="215073"/>
            <a:ext cx="1004286" cy="142039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2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2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28" name="Google Shape;28;p26"/>
          <p:cNvPicPr preferRelativeResize="0"/>
          <p:nvPr/>
        </p:nvPicPr>
        <p:blipFill rotWithShape="1">
          <a:blip r:embed="rId2">
            <a:alphaModFix/>
          </a:blip>
          <a:srcRect/>
          <a:stretch/>
        </p:blipFill>
        <p:spPr>
          <a:xfrm>
            <a:off x="10528882" y="-11112"/>
            <a:ext cx="1663118" cy="131940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2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2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2" name="Google Shape;32;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2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2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2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2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2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2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6"/>
        <p:cNvGrpSpPr/>
        <p:nvPr/>
      </p:nvGrpSpPr>
      <p:grpSpPr>
        <a:xfrm>
          <a:off x="0" y="0"/>
          <a:ext cx="0" cy="0"/>
          <a:chOff x="0" y="0"/>
          <a:chExt cx="0" cy="0"/>
        </a:xfrm>
      </p:grpSpPr>
      <p:sp>
        <p:nvSpPr>
          <p:cNvPr id="57" name="Google Shape;57;p3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3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9" name="Google Shape;59;p3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0" name="Google Shape;60;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3"/>
        <p:cNvGrpSpPr/>
        <p:nvPr/>
      </p:nvGrpSpPr>
      <p:grpSpPr>
        <a:xfrm>
          <a:off x="0" y="0"/>
          <a:ext cx="0" cy="0"/>
          <a:chOff x="0" y="0"/>
          <a:chExt cx="0" cy="0"/>
        </a:xfrm>
      </p:grpSpPr>
      <p:sp>
        <p:nvSpPr>
          <p:cNvPr id="64" name="Google Shape;64;p3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32"/>
          <p:cNvSpPr>
            <a:spLocks noGrp="1"/>
          </p:cNvSpPr>
          <p:nvPr>
            <p:ph type="pic" idx="2"/>
          </p:nvPr>
        </p:nvSpPr>
        <p:spPr>
          <a:xfrm>
            <a:off x="5183188" y="987425"/>
            <a:ext cx="6172200" cy="4873625"/>
          </a:xfrm>
          <a:prstGeom prst="rect">
            <a:avLst/>
          </a:prstGeom>
          <a:noFill/>
          <a:ln>
            <a:noFill/>
          </a:ln>
        </p:spPr>
      </p:sp>
      <p:sp>
        <p:nvSpPr>
          <p:cNvPr id="66" name="Google Shape;66;p3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7" name="Google Shape;67;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3lEQDf9Cv4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newsroom.hilton.com/corporate/news/hilton-and-ibm-pilot-connie-the-worlds-first-watsonenabled-hotel-concierge"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hospitalitytech.com/robots-hospitality-five-trends-horizo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conradmaldives.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
          <p:cNvSpPr txBox="1"/>
          <p:nvPr/>
        </p:nvSpPr>
        <p:spPr>
          <a:xfrm>
            <a:off x="1676401" y="1989139"/>
            <a:ext cx="8812213" cy="193899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AU" sz="4000" b="1" i="0" u="none" strike="noStrike" cap="none">
                <a:solidFill>
                  <a:schemeClr val="dk1"/>
                </a:solidFill>
                <a:latin typeface="Arial"/>
                <a:ea typeface="Arial"/>
                <a:cs typeface="Arial"/>
                <a:sym typeface="Arial"/>
              </a:rPr>
              <a:t>Chapter 5: Hospitality of the Future</a:t>
            </a:r>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p:txBody>
      </p:sp>
      <p:sp>
        <p:nvSpPr>
          <p:cNvPr id="88" name="Google Shape;88;p1"/>
          <p:cNvSpPr/>
          <p:nvPr/>
        </p:nvSpPr>
        <p:spPr>
          <a:xfrm>
            <a:off x="1524000" y="43934"/>
            <a:ext cx="264816" cy="369332"/>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91" name="Google Shape;91;p1" descr="A picture containing drawing&#10;&#10;Description automatically generated"/>
          <p:cNvPicPr preferRelativeResize="0"/>
          <p:nvPr/>
        </p:nvPicPr>
        <p:blipFill rotWithShape="1">
          <a:blip r:embed="rId3">
            <a:alphaModFix/>
          </a:blip>
          <a:srcRect/>
          <a:stretch/>
        </p:blipFill>
        <p:spPr>
          <a:xfrm>
            <a:off x="48504" y="6084016"/>
            <a:ext cx="713496" cy="687013"/>
          </a:xfrm>
          <a:prstGeom prst="rect">
            <a:avLst/>
          </a:prstGeom>
          <a:noFill/>
          <a:ln>
            <a:noFill/>
          </a:ln>
        </p:spPr>
      </p:pic>
      <p:pic>
        <p:nvPicPr>
          <p:cNvPr id="92" name="Google Shape;92;p1" descr="A picture containing drawing&#10;&#10;Description automatically generated"/>
          <p:cNvPicPr preferRelativeResize="0"/>
          <p:nvPr/>
        </p:nvPicPr>
        <p:blipFill rotWithShape="1">
          <a:blip r:embed="rId3">
            <a:alphaModFix/>
          </a:blip>
          <a:srcRect/>
          <a:stretch/>
        </p:blipFill>
        <p:spPr>
          <a:xfrm>
            <a:off x="11430000" y="6084016"/>
            <a:ext cx="713496" cy="68701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Customer Service of the Future </a:t>
            </a:r>
            <a:endParaRPr/>
          </a:p>
        </p:txBody>
      </p:sp>
      <p:sp>
        <p:nvSpPr>
          <p:cNvPr id="163" name="Google Shape;163;p12"/>
          <p:cNvSpPr txBox="1"/>
          <p:nvPr/>
        </p:nvSpPr>
        <p:spPr>
          <a:xfrm>
            <a:off x="393525" y="1122850"/>
            <a:ext cx="11131800" cy="5325600"/>
          </a:xfrm>
          <a:prstGeom prst="rect">
            <a:avLst/>
          </a:prstGeom>
          <a:noFill/>
          <a:ln>
            <a:noFill/>
          </a:ln>
        </p:spPr>
        <p:txBody>
          <a:bodyPr spcFirstLastPara="1" wrap="square" lIns="91425" tIns="45700" rIns="91425" bIns="45700" anchor="t" anchorCtr="0">
            <a:spAutoFit/>
          </a:bodyPr>
          <a:lstStyle/>
          <a:p>
            <a:pPr marL="457200" marR="0" lvl="0" indent="0" algn="l" rtl="0">
              <a:spcBef>
                <a:spcPts val="0"/>
              </a:spcBef>
              <a:spcAft>
                <a:spcPts val="0"/>
              </a:spcAft>
              <a:buNone/>
            </a:pPr>
            <a:endParaRPr sz="3200">
              <a:solidFill>
                <a:schemeClr val="dk1"/>
              </a:solidFill>
              <a:latin typeface="Calibri"/>
              <a:ea typeface="Calibri"/>
              <a:cs typeface="Calibri"/>
              <a:sym typeface="Calibri"/>
            </a:endParaRPr>
          </a:p>
          <a:p>
            <a:pPr marL="457200" marR="0" lvl="0" indent="0" algn="l" rtl="0">
              <a:spcBef>
                <a:spcPts val="0"/>
              </a:spcBef>
              <a:spcAft>
                <a:spcPts val="0"/>
              </a:spcAft>
              <a:buNone/>
            </a:pPr>
            <a:r>
              <a:rPr lang="en-AU" sz="3200">
                <a:solidFill>
                  <a:schemeClr val="dk1"/>
                </a:solidFill>
                <a:latin typeface="Calibri"/>
                <a:ea typeface="Calibri"/>
                <a:cs typeface="Calibri"/>
                <a:sym typeface="Calibri"/>
              </a:rPr>
              <a:t>Desirable attributes of a hospitality worker:</a:t>
            </a:r>
            <a:endParaRPr sz="3200">
              <a:solidFill>
                <a:schemeClr val="dk1"/>
              </a:solidFill>
              <a:latin typeface="Calibri"/>
              <a:ea typeface="Calibri"/>
              <a:cs typeface="Calibri"/>
              <a:sym typeface="Calibri"/>
            </a:endParaRPr>
          </a:p>
          <a:p>
            <a:pPr marL="800100" marR="0" lvl="1" indent="-3429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empathy, </a:t>
            </a:r>
            <a:endParaRPr/>
          </a:p>
          <a:p>
            <a:pPr marL="800100" marR="0" lvl="1" indent="-3429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warmth, </a:t>
            </a:r>
            <a:endParaRPr/>
          </a:p>
          <a:p>
            <a:pPr marL="800100" marR="0" lvl="1" indent="-3429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competence, pleasant personality, </a:t>
            </a:r>
            <a:endParaRPr/>
          </a:p>
          <a:p>
            <a:pPr marL="800100" marR="0" lvl="1" indent="-3429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honesty, </a:t>
            </a:r>
            <a:endParaRPr/>
          </a:p>
          <a:p>
            <a:pPr marL="800100" marR="0" lvl="1" indent="-3429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efficiency, </a:t>
            </a:r>
            <a:endParaRPr/>
          </a:p>
          <a:p>
            <a:pPr marL="800100" marR="0" lvl="1" indent="-3429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punctuality, </a:t>
            </a:r>
            <a:endParaRPr/>
          </a:p>
          <a:p>
            <a:pPr marL="800100" marR="0" lvl="1" indent="-3429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a willingness to learn, </a:t>
            </a:r>
            <a:endParaRPr/>
          </a:p>
          <a:p>
            <a:pPr marL="800100" marR="0" lvl="1" indent="-3429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undertake given tasks and </a:t>
            </a:r>
            <a:endParaRPr/>
          </a:p>
          <a:p>
            <a:pPr marL="800100" marR="0" lvl="1" indent="-3429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an awareness of personal hygiene and grooming</a:t>
            </a:r>
            <a:r>
              <a:rPr lang="en-AU" sz="3100" b="0" i="0" u="none" strike="noStrike" cap="none">
                <a:solidFill>
                  <a:schemeClr val="dk1"/>
                </a:solidFill>
                <a:latin typeface="Calibri"/>
                <a:ea typeface="Calibri"/>
                <a:cs typeface="Calibri"/>
                <a:sym typeface="Calibri"/>
              </a:rPr>
              <a:t> </a:t>
            </a:r>
            <a:r>
              <a:rPr lang="en-AU" sz="2100" b="0" i="0" u="none" strike="noStrike" cap="none">
                <a:solidFill>
                  <a:schemeClr val="dk1"/>
                </a:solidFill>
                <a:latin typeface="Calibri"/>
                <a:ea typeface="Calibri"/>
                <a:cs typeface="Calibri"/>
                <a:sym typeface="Calibri"/>
              </a:rPr>
              <a:t>(Bufquin, DiPietro, Orlowski and Partlow, 2017)</a:t>
            </a:r>
            <a:endParaRPr sz="17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Customer Service of the Future </a:t>
            </a:r>
            <a:endParaRPr/>
          </a:p>
        </p:txBody>
      </p:sp>
      <p:sp>
        <p:nvSpPr>
          <p:cNvPr id="170" name="Google Shape;170;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
        <p:nvSpPr>
          <p:cNvPr id="171" name="Google Shape;171;p13"/>
          <p:cNvSpPr txBox="1"/>
          <p:nvPr/>
        </p:nvSpPr>
        <p:spPr>
          <a:xfrm>
            <a:off x="424070" y="1330474"/>
            <a:ext cx="11131826" cy="5201424"/>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Good hospitality workers assist in the profitability of the business. Other positive outcomes are:</a:t>
            </a:r>
            <a:endParaRPr/>
          </a:p>
          <a:p>
            <a:pPr marL="342900" marR="0" lvl="0" indent="-139700" algn="l" rtl="0">
              <a:spcBef>
                <a:spcPts val="0"/>
              </a:spcBef>
              <a:spcAft>
                <a:spcPts val="0"/>
              </a:spcAft>
              <a:buClr>
                <a:schemeClr val="dk1"/>
              </a:buClr>
              <a:buSzPts val="3200"/>
              <a:buFont typeface="Arial"/>
              <a:buNone/>
            </a:pPr>
            <a:endParaRPr sz="3200">
              <a:solidFill>
                <a:schemeClr val="dk1"/>
              </a:solidFill>
              <a:latin typeface="Calibri"/>
              <a:ea typeface="Calibri"/>
              <a:cs typeface="Calibri"/>
              <a:sym typeface="Calibri"/>
            </a:endParaRPr>
          </a:p>
          <a:p>
            <a:pPr marL="800100" marR="0" lvl="1" indent="-3429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If restaurant staff members are enjoying their workplace, they are more likely to work harder, longer and less likely to resign (AlBattat, Som and Helalat, 2013). </a:t>
            </a:r>
            <a:endParaRPr/>
          </a:p>
          <a:p>
            <a:pPr marL="800100" marR="0" lvl="1" indent="-165100" algn="l" rtl="0">
              <a:spcBef>
                <a:spcPts val="0"/>
              </a:spcBef>
              <a:spcAft>
                <a:spcPts val="0"/>
              </a:spcAft>
              <a:buClr>
                <a:schemeClr val="dk1"/>
              </a:buClr>
              <a:buSzPts val="2800"/>
              <a:buFont typeface="Arial"/>
              <a:buNone/>
            </a:pPr>
            <a:endParaRPr sz="2800" b="0" i="0" u="none" strike="noStrike" cap="none">
              <a:solidFill>
                <a:schemeClr val="dk1"/>
              </a:solidFill>
              <a:latin typeface="Calibri"/>
              <a:ea typeface="Calibri"/>
              <a:cs typeface="Calibri"/>
              <a:sym typeface="Calibri"/>
            </a:endParaRPr>
          </a:p>
          <a:p>
            <a:pPr marL="800100" marR="0" lvl="1" indent="-3429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Financial rewards may flow through such as:</a:t>
            </a:r>
            <a:endParaRPr/>
          </a:p>
          <a:p>
            <a:pPr marL="1257300" marR="0" lvl="2" indent="-342900" algn="l" rtl="0">
              <a:spcBef>
                <a:spcPts val="0"/>
              </a:spcBef>
              <a:spcAft>
                <a:spcPts val="0"/>
              </a:spcAft>
              <a:buClr>
                <a:schemeClr val="dk1"/>
              </a:buClr>
              <a:buSzPts val="2400"/>
              <a:buFont typeface="Arial"/>
              <a:buChar char="•"/>
            </a:pPr>
            <a:r>
              <a:rPr lang="en-AU" sz="2400" b="0" i="0" u="none" strike="noStrike" cap="none">
                <a:solidFill>
                  <a:schemeClr val="dk1"/>
                </a:solidFill>
                <a:latin typeface="Calibri"/>
                <a:ea typeface="Calibri"/>
                <a:cs typeface="Calibri"/>
                <a:sym typeface="Calibri"/>
              </a:rPr>
              <a:t>gratuities, </a:t>
            </a:r>
            <a:endParaRPr/>
          </a:p>
          <a:p>
            <a:pPr marL="1257300" marR="0" lvl="2" indent="-342900" algn="l" rtl="0">
              <a:spcBef>
                <a:spcPts val="0"/>
              </a:spcBef>
              <a:spcAft>
                <a:spcPts val="0"/>
              </a:spcAft>
              <a:buClr>
                <a:schemeClr val="dk1"/>
              </a:buClr>
              <a:buSzPts val="2400"/>
              <a:buFont typeface="Arial"/>
              <a:buChar char="•"/>
            </a:pPr>
            <a:r>
              <a:rPr lang="en-AU" sz="2400" b="0" i="0" u="none" strike="noStrike" cap="none">
                <a:solidFill>
                  <a:schemeClr val="dk1"/>
                </a:solidFill>
                <a:latin typeface="Calibri"/>
                <a:ea typeface="Calibri"/>
                <a:cs typeface="Calibri"/>
                <a:sym typeface="Calibri"/>
              </a:rPr>
              <a:t>tips, </a:t>
            </a:r>
            <a:endParaRPr/>
          </a:p>
          <a:p>
            <a:pPr marL="1257300" marR="0" lvl="2" indent="-342900" algn="l" rtl="0">
              <a:spcBef>
                <a:spcPts val="0"/>
              </a:spcBef>
              <a:spcAft>
                <a:spcPts val="0"/>
              </a:spcAft>
              <a:buClr>
                <a:schemeClr val="dk1"/>
              </a:buClr>
              <a:buSzPts val="2400"/>
              <a:buFont typeface="Arial"/>
              <a:buChar char="•"/>
            </a:pPr>
            <a:r>
              <a:rPr lang="en-AU" sz="2400" b="0" i="0" u="none" strike="noStrike" cap="none">
                <a:solidFill>
                  <a:schemeClr val="dk1"/>
                </a:solidFill>
                <a:latin typeface="Calibri"/>
                <a:ea typeface="Calibri"/>
                <a:cs typeface="Calibri"/>
                <a:sym typeface="Calibri"/>
              </a:rPr>
              <a:t>promotions and increased compensation for workers which can also be a competitive advantage.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Robots in the Hospitality Sector in Asia</a:t>
            </a:r>
            <a:endParaRPr/>
          </a:p>
        </p:txBody>
      </p:sp>
      <p:sp>
        <p:nvSpPr>
          <p:cNvPr id="178" name="Google Shape;178;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
        <p:nvSpPr>
          <p:cNvPr id="179" name="Google Shape;179;p14"/>
          <p:cNvSpPr txBox="1"/>
          <p:nvPr/>
        </p:nvSpPr>
        <p:spPr>
          <a:xfrm>
            <a:off x="530100" y="1379500"/>
            <a:ext cx="11131800" cy="5017800"/>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Robots are a ‘relatively autonomous physical device capable of motion and forming a service’ </a:t>
            </a:r>
            <a:r>
              <a:rPr lang="en-AU" sz="2400">
                <a:solidFill>
                  <a:schemeClr val="dk1"/>
                </a:solidFill>
                <a:latin typeface="Calibri"/>
                <a:ea typeface="Calibri"/>
                <a:cs typeface="Calibri"/>
                <a:sym typeface="Calibri"/>
              </a:rPr>
              <a:t>(Murphy, Hofacker and Gretzel, 2017: 106)</a:t>
            </a:r>
            <a:endParaRPr/>
          </a:p>
          <a:p>
            <a:pPr marL="342900" marR="0" lvl="0" indent="-139700" algn="l" rtl="0">
              <a:spcBef>
                <a:spcPts val="0"/>
              </a:spcBef>
              <a:spcAft>
                <a:spcPts val="0"/>
              </a:spcAft>
              <a:buClr>
                <a:schemeClr val="dk1"/>
              </a:buClr>
              <a:buSzPts val="3200"/>
              <a:buFont typeface="Arial"/>
              <a:buNone/>
            </a:pPr>
            <a:endParaRPr sz="320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The most common robots featuring in hospitality today undertake manual tasks such as:</a:t>
            </a:r>
            <a:endParaRPr/>
          </a:p>
          <a:p>
            <a:pPr marL="342900" marR="0" lvl="0" indent="-139700" algn="l" rtl="0">
              <a:spcBef>
                <a:spcPts val="0"/>
              </a:spcBef>
              <a:spcAft>
                <a:spcPts val="0"/>
              </a:spcAft>
              <a:buClr>
                <a:schemeClr val="dk1"/>
              </a:buClr>
              <a:buSzPts val="3200"/>
              <a:buFont typeface="Arial"/>
              <a:buNone/>
            </a:pPr>
            <a:endParaRPr sz="3200">
              <a:solidFill>
                <a:schemeClr val="dk1"/>
              </a:solidFill>
              <a:latin typeface="Calibri"/>
              <a:ea typeface="Calibri"/>
              <a:cs typeface="Calibri"/>
              <a:sym typeface="Calibri"/>
            </a:endParaRPr>
          </a:p>
          <a:p>
            <a:pPr marL="800100" marR="0" lvl="1" indent="-342900" algn="l" rtl="0">
              <a:spcBef>
                <a:spcPts val="0"/>
              </a:spcBef>
              <a:spcAft>
                <a:spcPts val="0"/>
              </a:spcAft>
              <a:buClr>
                <a:schemeClr val="dk1"/>
              </a:buClr>
              <a:buSzPts val="3200"/>
              <a:buFont typeface="Arial"/>
              <a:buChar char="•"/>
            </a:pPr>
            <a:r>
              <a:rPr lang="en-AU" sz="3200" b="0" i="0" u="none" strike="noStrike" cap="none">
                <a:solidFill>
                  <a:schemeClr val="dk1"/>
                </a:solidFill>
                <a:latin typeface="Calibri"/>
                <a:ea typeface="Calibri"/>
                <a:cs typeface="Calibri"/>
                <a:sym typeface="Calibri"/>
              </a:rPr>
              <a:t>cleaning, </a:t>
            </a:r>
            <a:endParaRPr/>
          </a:p>
          <a:p>
            <a:pPr marL="800100" marR="0" lvl="1" indent="-342900" algn="l" rtl="0">
              <a:spcBef>
                <a:spcPts val="0"/>
              </a:spcBef>
              <a:spcAft>
                <a:spcPts val="0"/>
              </a:spcAft>
              <a:buClr>
                <a:schemeClr val="dk1"/>
              </a:buClr>
              <a:buSzPts val="3200"/>
              <a:buFont typeface="Arial"/>
              <a:buChar char="•"/>
            </a:pPr>
            <a:r>
              <a:rPr lang="en-AU" sz="3200" b="0" i="0" u="none" strike="noStrike" cap="none">
                <a:solidFill>
                  <a:schemeClr val="dk1"/>
                </a:solidFill>
                <a:latin typeface="Calibri"/>
                <a:ea typeface="Calibri"/>
                <a:cs typeface="Calibri"/>
                <a:sym typeface="Calibri"/>
              </a:rPr>
              <a:t>delivering room service, </a:t>
            </a:r>
            <a:endParaRPr/>
          </a:p>
          <a:p>
            <a:pPr marL="800100" marR="0" lvl="1" indent="-342900" algn="l" rtl="0">
              <a:spcBef>
                <a:spcPts val="0"/>
              </a:spcBef>
              <a:spcAft>
                <a:spcPts val="0"/>
              </a:spcAft>
              <a:buClr>
                <a:schemeClr val="dk1"/>
              </a:buClr>
              <a:buSzPts val="3200"/>
              <a:buFont typeface="Arial"/>
              <a:buChar char="•"/>
            </a:pPr>
            <a:r>
              <a:rPr lang="en-AU" sz="3200" b="0" i="0" u="none" strike="noStrike" cap="none">
                <a:solidFill>
                  <a:schemeClr val="dk1"/>
                </a:solidFill>
                <a:latin typeface="Calibri"/>
                <a:ea typeface="Calibri"/>
                <a:cs typeface="Calibri"/>
                <a:sym typeface="Calibri"/>
              </a:rPr>
              <a:t>aiding the elderly or </a:t>
            </a:r>
            <a:endParaRPr/>
          </a:p>
          <a:p>
            <a:pPr marL="800100" marR="0" lvl="1" indent="-342900" algn="l" rtl="0">
              <a:spcBef>
                <a:spcPts val="0"/>
              </a:spcBef>
              <a:spcAft>
                <a:spcPts val="0"/>
              </a:spcAft>
              <a:buClr>
                <a:schemeClr val="dk1"/>
              </a:buClr>
              <a:buSzPts val="3200"/>
              <a:buFont typeface="Arial"/>
              <a:buChar char="•"/>
            </a:pPr>
            <a:r>
              <a:rPr lang="en-AU" sz="3200" b="0" i="0" u="none" strike="noStrike" cap="none">
                <a:solidFill>
                  <a:schemeClr val="dk1"/>
                </a:solidFill>
                <a:latin typeface="Calibri"/>
                <a:ea typeface="Calibri"/>
                <a:cs typeface="Calibri"/>
                <a:sym typeface="Calibri"/>
              </a:rPr>
              <a:t>a substitute for human companionship</a:t>
            </a:r>
            <a:endParaRPr sz="2400" b="0" i="0" u="none" strike="noStrike" cap="none">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Robots in the Hospitality Sector in Asia</a:t>
            </a:r>
            <a:endParaRPr/>
          </a:p>
        </p:txBody>
      </p:sp>
      <p:sp>
        <p:nvSpPr>
          <p:cNvPr id="187" name="Google Shape;187;p15"/>
          <p:cNvSpPr txBox="1"/>
          <p:nvPr/>
        </p:nvSpPr>
        <p:spPr>
          <a:xfrm>
            <a:off x="424070" y="1522154"/>
            <a:ext cx="11131826" cy="4524315"/>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Robots in the hospitality sector are for service automation. For example in restaurants:</a:t>
            </a:r>
            <a:endParaRPr/>
          </a:p>
          <a:p>
            <a:pPr marL="800100" marR="0" lvl="1" indent="-342900" algn="l" rtl="0">
              <a:spcBef>
                <a:spcPts val="0"/>
              </a:spcBef>
              <a:spcAft>
                <a:spcPts val="0"/>
              </a:spcAft>
              <a:buClr>
                <a:schemeClr val="dk1"/>
              </a:buClr>
              <a:buSzPts val="3200"/>
              <a:buFont typeface="Arial"/>
              <a:buChar char="•"/>
            </a:pPr>
            <a:r>
              <a:rPr lang="en-AU" sz="3200" b="0" i="0" u="none" strike="noStrike" cap="none">
                <a:solidFill>
                  <a:schemeClr val="dk1"/>
                </a:solidFill>
                <a:latin typeface="Calibri"/>
                <a:ea typeface="Calibri"/>
                <a:cs typeface="Calibri"/>
                <a:sym typeface="Calibri"/>
              </a:rPr>
              <a:t>robotic chefs, </a:t>
            </a:r>
            <a:endParaRPr/>
          </a:p>
          <a:p>
            <a:pPr marL="800100" marR="0" lvl="1" indent="-342900" algn="l" rtl="0">
              <a:spcBef>
                <a:spcPts val="0"/>
              </a:spcBef>
              <a:spcAft>
                <a:spcPts val="0"/>
              </a:spcAft>
              <a:buClr>
                <a:schemeClr val="dk1"/>
              </a:buClr>
              <a:buSzPts val="3200"/>
              <a:buFont typeface="Arial"/>
              <a:buChar char="•"/>
            </a:pPr>
            <a:r>
              <a:rPr lang="en-AU" sz="3200" b="0" i="0" u="none" strike="noStrike" cap="none">
                <a:solidFill>
                  <a:schemeClr val="dk1"/>
                </a:solidFill>
                <a:latin typeface="Calibri"/>
                <a:ea typeface="Calibri"/>
                <a:cs typeface="Calibri"/>
                <a:sym typeface="Calibri"/>
              </a:rPr>
              <a:t>baristas, </a:t>
            </a:r>
            <a:endParaRPr/>
          </a:p>
          <a:p>
            <a:pPr marL="800100" marR="0" lvl="1" indent="-342900" algn="l" rtl="0">
              <a:spcBef>
                <a:spcPts val="0"/>
              </a:spcBef>
              <a:spcAft>
                <a:spcPts val="0"/>
              </a:spcAft>
              <a:buClr>
                <a:schemeClr val="dk1"/>
              </a:buClr>
              <a:buSzPts val="3200"/>
              <a:buFont typeface="Arial"/>
              <a:buChar char="•"/>
            </a:pPr>
            <a:r>
              <a:rPr lang="en-AU" sz="3200" b="0" i="0" u="none" strike="noStrike" cap="none">
                <a:solidFill>
                  <a:schemeClr val="dk1"/>
                </a:solidFill>
                <a:latin typeface="Calibri"/>
                <a:ea typeface="Calibri"/>
                <a:cs typeface="Calibri"/>
                <a:sym typeface="Calibri"/>
              </a:rPr>
              <a:t>servers, </a:t>
            </a:r>
            <a:endParaRPr/>
          </a:p>
          <a:p>
            <a:pPr marL="800100" marR="0" lvl="1" indent="-342900" algn="l" rtl="0">
              <a:spcBef>
                <a:spcPts val="0"/>
              </a:spcBef>
              <a:spcAft>
                <a:spcPts val="0"/>
              </a:spcAft>
              <a:buClr>
                <a:schemeClr val="dk1"/>
              </a:buClr>
              <a:buSzPts val="3200"/>
              <a:buFont typeface="Arial"/>
              <a:buChar char="•"/>
            </a:pPr>
            <a:r>
              <a:rPr lang="en-AU" sz="3200" b="0" i="0" u="none" strike="noStrike" cap="none">
                <a:solidFill>
                  <a:schemeClr val="dk1"/>
                </a:solidFill>
                <a:latin typeface="Calibri"/>
                <a:ea typeface="Calibri"/>
                <a:cs typeface="Calibri"/>
                <a:sym typeface="Calibri"/>
              </a:rPr>
              <a:t>dishwashers, </a:t>
            </a:r>
            <a:endParaRPr/>
          </a:p>
          <a:p>
            <a:pPr marL="800100" marR="0" lvl="1" indent="-342900" algn="l" rtl="0">
              <a:spcBef>
                <a:spcPts val="0"/>
              </a:spcBef>
              <a:spcAft>
                <a:spcPts val="0"/>
              </a:spcAft>
              <a:buClr>
                <a:schemeClr val="dk1"/>
              </a:buClr>
              <a:buSzPts val="3200"/>
              <a:buFont typeface="Arial"/>
              <a:buChar char="•"/>
            </a:pPr>
            <a:r>
              <a:rPr lang="en-AU" sz="3200" b="0" i="0" u="none" strike="noStrike" cap="none">
                <a:solidFill>
                  <a:schemeClr val="dk1"/>
                </a:solidFill>
                <a:latin typeface="Calibri"/>
                <a:ea typeface="Calibri"/>
                <a:cs typeface="Calibri"/>
                <a:sym typeface="Calibri"/>
              </a:rPr>
              <a:t>automated ordering, </a:t>
            </a:r>
            <a:endParaRPr/>
          </a:p>
          <a:p>
            <a:pPr marL="800100" marR="0" lvl="1" indent="-342900" algn="l" rtl="0">
              <a:spcBef>
                <a:spcPts val="0"/>
              </a:spcBef>
              <a:spcAft>
                <a:spcPts val="0"/>
              </a:spcAft>
              <a:buClr>
                <a:schemeClr val="dk1"/>
              </a:buClr>
              <a:buSzPts val="3200"/>
              <a:buFont typeface="Arial"/>
              <a:buChar char="•"/>
            </a:pPr>
            <a:r>
              <a:rPr lang="en-AU" sz="3200" b="0" i="0" u="none" strike="noStrike" cap="none">
                <a:solidFill>
                  <a:schemeClr val="dk1"/>
                </a:solidFill>
                <a:latin typeface="Calibri"/>
                <a:ea typeface="Calibri"/>
                <a:cs typeface="Calibri"/>
                <a:sym typeface="Calibri"/>
              </a:rPr>
              <a:t>entertainment and </a:t>
            </a:r>
            <a:endParaRPr/>
          </a:p>
          <a:p>
            <a:pPr marL="800100" marR="0" lvl="1" indent="-342900" algn="l" rtl="0">
              <a:spcBef>
                <a:spcPts val="0"/>
              </a:spcBef>
              <a:spcAft>
                <a:spcPts val="0"/>
              </a:spcAft>
              <a:buClr>
                <a:schemeClr val="dk1"/>
              </a:buClr>
              <a:buSzPts val="3200"/>
              <a:buFont typeface="Arial"/>
              <a:buChar char="•"/>
            </a:pPr>
            <a:r>
              <a:rPr lang="en-AU" sz="3200" b="0" i="0" u="none" strike="noStrike" cap="none">
                <a:solidFill>
                  <a:schemeClr val="dk1"/>
                </a:solidFill>
                <a:latin typeface="Calibri"/>
                <a:ea typeface="Calibri"/>
                <a:cs typeface="Calibri"/>
                <a:sym typeface="Calibri"/>
              </a:rPr>
              <a:t>payment systems </a:t>
            </a:r>
            <a:r>
              <a:rPr lang="en-AU" sz="2800" b="0" i="0" u="none" strike="noStrike" cap="none">
                <a:solidFill>
                  <a:schemeClr val="dk1"/>
                </a:solidFill>
                <a:latin typeface="Calibri"/>
                <a:ea typeface="Calibri"/>
                <a:cs typeface="Calibri"/>
                <a:sym typeface="Calibri"/>
              </a:rPr>
              <a:t>(Ivanov, Webster and Berezina, 2017).</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Robots in the Hospitality Sector in Asia</a:t>
            </a:r>
            <a:endParaRPr/>
          </a:p>
        </p:txBody>
      </p:sp>
      <p:sp>
        <p:nvSpPr>
          <p:cNvPr id="195" name="Google Shape;195;p16"/>
          <p:cNvSpPr txBox="1"/>
          <p:nvPr/>
        </p:nvSpPr>
        <p:spPr>
          <a:xfrm>
            <a:off x="424070" y="1522154"/>
            <a:ext cx="5539408" cy="4524315"/>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Asian hotels have cases of robots already implemented in front office stations, concierge desks, guest relation areas, housekeeping (vacuuming), porterage and room service for increased efficiency </a:t>
            </a:r>
            <a:endParaRPr/>
          </a:p>
          <a:p>
            <a:pPr marL="0" marR="0" lvl="0" indent="0" algn="l" rtl="0">
              <a:spcBef>
                <a:spcPts val="0"/>
              </a:spcBef>
              <a:spcAft>
                <a:spcPts val="0"/>
              </a:spcAft>
              <a:buNone/>
            </a:pPr>
            <a:r>
              <a:rPr lang="en-AU" sz="3200">
                <a:solidFill>
                  <a:schemeClr val="dk1"/>
                </a:solidFill>
                <a:latin typeface="Calibri"/>
                <a:ea typeface="Calibri"/>
                <a:cs typeface="Calibri"/>
                <a:sym typeface="Calibri"/>
              </a:rPr>
              <a:t>   </a:t>
            </a:r>
            <a:r>
              <a:rPr lang="en-AU" sz="2800">
                <a:solidFill>
                  <a:schemeClr val="dk1"/>
                </a:solidFill>
                <a:latin typeface="Calibri"/>
                <a:ea typeface="Calibri"/>
                <a:cs typeface="Calibri"/>
                <a:sym typeface="Calibri"/>
              </a:rPr>
              <a:t>(Rajesh, 2015)</a:t>
            </a:r>
            <a:endParaRPr/>
          </a:p>
        </p:txBody>
      </p:sp>
      <p:pic>
        <p:nvPicPr>
          <p:cNvPr id="196" name="Google Shape;196;p16"/>
          <p:cNvPicPr preferRelativeResize="0"/>
          <p:nvPr/>
        </p:nvPicPr>
        <p:blipFill rotWithShape="1">
          <a:blip r:embed="rId3">
            <a:alphaModFix/>
          </a:blip>
          <a:srcRect/>
          <a:stretch/>
        </p:blipFill>
        <p:spPr>
          <a:xfrm>
            <a:off x="6997150" y="1501303"/>
            <a:ext cx="3445955" cy="4587337"/>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Robots in the Hospitality Sector in Asia</a:t>
            </a:r>
            <a:endParaRPr/>
          </a:p>
        </p:txBody>
      </p:sp>
      <p:sp>
        <p:nvSpPr>
          <p:cNvPr id="204" name="Google Shape;204;p17"/>
          <p:cNvSpPr txBox="1"/>
          <p:nvPr/>
        </p:nvSpPr>
        <p:spPr>
          <a:xfrm>
            <a:off x="424070" y="1522154"/>
            <a:ext cx="10515600" cy="4524315"/>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An article published in 2017 titled ‘Robots in Hospitality: Five Trends on the Horizon’ highlight the following five concepts:</a:t>
            </a:r>
            <a:endParaRPr/>
          </a:p>
          <a:p>
            <a:pPr marL="342900" marR="0" lvl="0" indent="-139700" algn="l" rtl="0">
              <a:spcBef>
                <a:spcPts val="0"/>
              </a:spcBef>
              <a:spcAft>
                <a:spcPts val="0"/>
              </a:spcAft>
              <a:buClr>
                <a:schemeClr val="dk1"/>
              </a:buClr>
              <a:buSzPts val="3200"/>
              <a:buFont typeface="Arial"/>
              <a:buNone/>
            </a:pPr>
            <a:endParaRPr sz="3200">
              <a:solidFill>
                <a:schemeClr val="dk1"/>
              </a:solidFill>
              <a:latin typeface="Calibri"/>
              <a:ea typeface="Calibri"/>
              <a:cs typeface="Calibri"/>
              <a:sym typeface="Calibri"/>
            </a:endParaRPr>
          </a:p>
          <a:p>
            <a:pPr marL="914400" marR="0" lvl="2" indent="0" algn="l" rtl="0">
              <a:spcBef>
                <a:spcPts val="0"/>
              </a:spcBef>
              <a:spcAft>
                <a:spcPts val="0"/>
              </a:spcAft>
              <a:buNone/>
            </a:pPr>
            <a:r>
              <a:rPr lang="en-AU" sz="3200" b="0" i="0" u="none" strike="noStrike" cap="none">
                <a:solidFill>
                  <a:schemeClr val="dk1"/>
                </a:solidFill>
                <a:latin typeface="Calibri"/>
                <a:ea typeface="Calibri"/>
                <a:cs typeface="Calibri"/>
                <a:sym typeface="Calibri"/>
              </a:rPr>
              <a:t>1.	Robots assist humans with mundane tasks</a:t>
            </a:r>
            <a:endParaRPr/>
          </a:p>
          <a:p>
            <a:pPr marL="914400" marR="0" lvl="2" indent="0" algn="l" rtl="0">
              <a:spcBef>
                <a:spcPts val="0"/>
              </a:spcBef>
              <a:spcAft>
                <a:spcPts val="0"/>
              </a:spcAft>
              <a:buNone/>
            </a:pPr>
            <a:r>
              <a:rPr lang="en-AU" sz="3200" b="0" i="0" u="none" strike="noStrike" cap="none">
                <a:solidFill>
                  <a:schemeClr val="dk1"/>
                </a:solidFill>
                <a:latin typeface="Calibri"/>
                <a:ea typeface="Calibri"/>
                <a:cs typeface="Calibri"/>
                <a:sym typeface="Calibri"/>
              </a:rPr>
              <a:t>2.	Robots will create more jobs</a:t>
            </a:r>
            <a:endParaRPr/>
          </a:p>
          <a:p>
            <a:pPr marL="914400" marR="0" lvl="2" indent="0" algn="l" rtl="0">
              <a:spcBef>
                <a:spcPts val="0"/>
              </a:spcBef>
              <a:spcAft>
                <a:spcPts val="0"/>
              </a:spcAft>
              <a:buNone/>
            </a:pPr>
            <a:r>
              <a:rPr lang="en-AU" sz="3200" b="0" i="0" u="none" strike="noStrike" cap="none">
                <a:solidFill>
                  <a:schemeClr val="dk1"/>
                </a:solidFill>
                <a:latin typeface="Calibri"/>
                <a:ea typeface="Calibri"/>
                <a:cs typeface="Calibri"/>
                <a:sym typeface="Calibri"/>
              </a:rPr>
              <a:t>3.	Hospitality will lead the way for embracing robots</a:t>
            </a:r>
            <a:endParaRPr/>
          </a:p>
          <a:p>
            <a:pPr marL="914400" marR="0" lvl="2" indent="0" algn="l" rtl="0">
              <a:spcBef>
                <a:spcPts val="0"/>
              </a:spcBef>
              <a:spcAft>
                <a:spcPts val="0"/>
              </a:spcAft>
              <a:buNone/>
            </a:pPr>
            <a:r>
              <a:rPr lang="en-AU" sz="3200" b="0" i="0" u="none" strike="noStrike" cap="none">
                <a:solidFill>
                  <a:schemeClr val="dk1"/>
                </a:solidFill>
                <a:latin typeface="Calibri"/>
                <a:ea typeface="Calibri"/>
                <a:cs typeface="Calibri"/>
                <a:sym typeface="Calibri"/>
              </a:rPr>
              <a:t>4.	Robots and data collection</a:t>
            </a:r>
            <a:endParaRPr/>
          </a:p>
          <a:p>
            <a:pPr marL="914400" marR="0" lvl="2" indent="0" algn="l" rtl="0">
              <a:spcBef>
                <a:spcPts val="0"/>
              </a:spcBef>
              <a:spcAft>
                <a:spcPts val="0"/>
              </a:spcAft>
              <a:buNone/>
            </a:pPr>
            <a:r>
              <a:rPr lang="en-AU" sz="3200" b="0" i="0" u="none" strike="noStrike" cap="none">
                <a:solidFill>
                  <a:schemeClr val="dk1"/>
                </a:solidFill>
                <a:latin typeface="Calibri"/>
                <a:ea typeface="Calibri"/>
                <a:cs typeface="Calibri"/>
                <a:sym typeface="Calibri"/>
              </a:rPr>
              <a:t>5.	Acceptance of robots and removal of anxiety</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Advantages of Robots</a:t>
            </a:r>
            <a:endParaRPr/>
          </a:p>
        </p:txBody>
      </p:sp>
      <p:sp>
        <p:nvSpPr>
          <p:cNvPr id="212" name="Google Shape;212;p18"/>
          <p:cNvSpPr txBox="1"/>
          <p:nvPr/>
        </p:nvSpPr>
        <p:spPr>
          <a:xfrm>
            <a:off x="424070" y="1522154"/>
            <a:ext cx="10515600" cy="4031873"/>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economic benefit </a:t>
            </a:r>
            <a:endParaRPr/>
          </a:p>
          <a:p>
            <a:pPr marL="342900" marR="0" lvl="0" indent="-3429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robots can work 24-hours a day making them more efficient.</a:t>
            </a:r>
            <a:endParaRPr/>
          </a:p>
          <a:p>
            <a:pPr marL="342900" marR="0" lvl="0" indent="-3429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perform tasks to set service standards</a:t>
            </a:r>
            <a:endParaRPr/>
          </a:p>
          <a:p>
            <a:pPr marL="342900" marR="0" lvl="0" indent="-3429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do not convey a negative attitude, drink alcohol, smoke cigarettes or take illicit drugs</a:t>
            </a:r>
            <a:endParaRPr/>
          </a:p>
          <a:p>
            <a:pPr marL="342900" marR="0" lvl="0" indent="-3429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do not complain, get ill, go on strikes, spread rumours </a:t>
            </a:r>
            <a:endParaRPr/>
          </a:p>
          <a:p>
            <a:pPr marL="342900" marR="0" lvl="0" indent="-3429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speak different languages </a:t>
            </a:r>
            <a:r>
              <a:rPr lang="en-AU" sz="2800">
                <a:solidFill>
                  <a:schemeClr val="dk1"/>
                </a:solidFill>
                <a:latin typeface="Calibri"/>
                <a:ea typeface="Calibri"/>
                <a:cs typeface="Calibri"/>
                <a:sym typeface="Calibri"/>
              </a:rPr>
              <a:t>(Wilcock, Laxström, Leinonen, Smit, Kurimo and Jokinen 2017)</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Disadvantages of Robots</a:t>
            </a:r>
            <a:endParaRPr/>
          </a:p>
        </p:txBody>
      </p:sp>
      <p:sp>
        <p:nvSpPr>
          <p:cNvPr id="220" name="Google Shape;220;p19"/>
          <p:cNvSpPr txBox="1"/>
          <p:nvPr/>
        </p:nvSpPr>
        <p:spPr>
          <a:xfrm>
            <a:off x="424070" y="1522154"/>
            <a:ext cx="10515600" cy="4339650"/>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mass job loss for hospitality workers (also will create more jobs in hospitality such as in maintenance, software development and hardware requirements for robots) </a:t>
            </a:r>
            <a:endParaRPr/>
          </a:p>
          <a:p>
            <a:pPr marL="0" marR="0" lvl="0" indent="0" algn="l" rtl="0">
              <a:spcBef>
                <a:spcPts val="0"/>
              </a:spcBef>
              <a:spcAft>
                <a:spcPts val="0"/>
              </a:spcAft>
              <a:buNone/>
            </a:pPr>
            <a:r>
              <a:rPr lang="en-AU" sz="3200">
                <a:solidFill>
                  <a:schemeClr val="dk1"/>
                </a:solidFill>
                <a:latin typeface="Calibri"/>
                <a:ea typeface="Calibri"/>
                <a:cs typeface="Calibri"/>
                <a:sym typeface="Calibri"/>
              </a:rPr>
              <a:t>   </a:t>
            </a:r>
            <a:r>
              <a:rPr lang="en-AU" sz="2800">
                <a:solidFill>
                  <a:schemeClr val="dk1"/>
                </a:solidFill>
                <a:latin typeface="Calibri"/>
                <a:ea typeface="Calibri"/>
                <a:cs typeface="Calibri"/>
                <a:sym typeface="Calibri"/>
              </a:rPr>
              <a:t>(Ivanov, 2017) </a:t>
            </a:r>
            <a:endParaRPr/>
          </a:p>
          <a:p>
            <a:pPr marL="342900" marR="0" lvl="0" indent="-165100" algn="l" rtl="0">
              <a:spcBef>
                <a:spcPts val="0"/>
              </a:spcBef>
              <a:spcAft>
                <a:spcPts val="0"/>
              </a:spcAft>
              <a:buClr>
                <a:schemeClr val="dk1"/>
              </a:buClr>
              <a:buSzPts val="2800"/>
              <a:buFont typeface="Arial"/>
              <a:buNone/>
            </a:pPr>
            <a:endParaRPr sz="280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reduce the ‘human touch’ element of the service industry </a:t>
            </a:r>
            <a:r>
              <a:rPr lang="en-AU" sz="2800">
                <a:solidFill>
                  <a:schemeClr val="dk1"/>
                </a:solidFill>
                <a:latin typeface="Calibri"/>
                <a:ea typeface="Calibri"/>
                <a:cs typeface="Calibri"/>
                <a:sym typeface="Calibri"/>
              </a:rPr>
              <a:t>(Pieska, Luimula, Jauhiainen and Spiz, 2013)</a:t>
            </a:r>
            <a:endParaRPr/>
          </a:p>
          <a:p>
            <a:pPr marL="342900" marR="0" lvl="0" indent="-165100" algn="l" rtl="0">
              <a:spcBef>
                <a:spcPts val="0"/>
              </a:spcBef>
              <a:spcAft>
                <a:spcPts val="0"/>
              </a:spcAft>
              <a:buClr>
                <a:schemeClr val="dk1"/>
              </a:buClr>
              <a:buSzPts val="2800"/>
              <a:buFont typeface="Arial"/>
              <a:buNone/>
            </a:pPr>
            <a:endParaRPr sz="280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require guidance, structure and lack creativity</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Summary</a:t>
            </a:r>
            <a:endParaRPr/>
          </a:p>
        </p:txBody>
      </p:sp>
      <p:sp>
        <p:nvSpPr>
          <p:cNvPr id="226" name="Google Shape;226;p2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a:bodyPr>
          <a:lstStyle/>
          <a:p>
            <a:pPr marL="228600" lvl="0" indent="-228600" algn="l" rtl="0">
              <a:lnSpc>
                <a:spcPct val="100000"/>
              </a:lnSpc>
              <a:spcBef>
                <a:spcPts val="0"/>
              </a:spcBef>
              <a:spcAft>
                <a:spcPts val="0"/>
              </a:spcAft>
              <a:buClr>
                <a:schemeClr val="dk1"/>
              </a:buClr>
              <a:buSzPct val="100000"/>
              <a:buChar char="•"/>
            </a:pPr>
            <a:r>
              <a:rPr lang="en-AU"/>
              <a:t>Space hotels, underwater hotels, and the use of robots to replace hospitality workers will all become a reality on the future.</a:t>
            </a:r>
            <a:endParaRPr/>
          </a:p>
          <a:p>
            <a:pPr marL="228600" lvl="0" indent="-64135" algn="l" rtl="0">
              <a:lnSpc>
                <a:spcPct val="100000"/>
              </a:lnSpc>
              <a:spcBef>
                <a:spcPts val="1000"/>
              </a:spcBef>
              <a:spcAft>
                <a:spcPts val="0"/>
              </a:spcAft>
              <a:buClr>
                <a:schemeClr val="dk1"/>
              </a:buClr>
              <a:buSzPct val="100000"/>
              <a:buNone/>
            </a:pPr>
            <a:endParaRPr/>
          </a:p>
          <a:p>
            <a:pPr marL="228600" lvl="0" indent="-228600" algn="l" rtl="0">
              <a:lnSpc>
                <a:spcPct val="100000"/>
              </a:lnSpc>
              <a:spcBef>
                <a:spcPts val="1000"/>
              </a:spcBef>
              <a:spcAft>
                <a:spcPts val="0"/>
              </a:spcAft>
              <a:buClr>
                <a:schemeClr val="dk1"/>
              </a:buClr>
              <a:buSzPct val="100000"/>
              <a:buChar char="•"/>
            </a:pPr>
            <a:r>
              <a:rPr lang="en-AU"/>
              <a:t>Trends in the cruise industry are going to be very difficult to predict due to COVID-19. The potential for expansion and growth is immense but it will not return to normal until a vaccination is administered to passengers.</a:t>
            </a:r>
            <a:endParaRPr/>
          </a:p>
          <a:p>
            <a:pPr marL="228600" lvl="0" indent="-64135" algn="l" rtl="0">
              <a:lnSpc>
                <a:spcPct val="100000"/>
              </a:lnSpc>
              <a:spcBef>
                <a:spcPts val="1000"/>
              </a:spcBef>
              <a:spcAft>
                <a:spcPts val="0"/>
              </a:spcAft>
              <a:buClr>
                <a:schemeClr val="dk1"/>
              </a:buClr>
              <a:buSzPct val="100000"/>
              <a:buNone/>
            </a:pPr>
            <a:endParaRPr/>
          </a:p>
          <a:p>
            <a:pPr marL="228600" lvl="0" indent="-228600" algn="l" rtl="0">
              <a:lnSpc>
                <a:spcPct val="100000"/>
              </a:lnSpc>
              <a:spcBef>
                <a:spcPts val="1000"/>
              </a:spcBef>
              <a:spcAft>
                <a:spcPts val="0"/>
              </a:spcAft>
              <a:buClr>
                <a:schemeClr val="dk1"/>
              </a:buClr>
              <a:buSzPct val="100000"/>
              <a:buChar char="•"/>
            </a:pPr>
            <a:r>
              <a:rPr lang="en-AU"/>
              <a:t>There are both advantages and disadvantages in using robots in the hospitality sector.</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21"/>
          <p:cNvSpPr txBox="1">
            <a:spLocks noGrp="1"/>
          </p:cNvSpPr>
          <p:nvPr>
            <p:ph type="title"/>
          </p:nvPr>
        </p:nvSpPr>
        <p:spPr>
          <a:xfrm>
            <a:off x="838200" y="365126"/>
            <a:ext cx="10515600" cy="106509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Case Study</a:t>
            </a:r>
            <a:endParaRPr/>
          </a:p>
        </p:txBody>
      </p:sp>
      <p:sp>
        <p:nvSpPr>
          <p:cNvPr id="233" name="Google Shape;233;p21"/>
          <p:cNvSpPr txBox="1">
            <a:spLocks noGrp="1"/>
          </p:cNvSpPr>
          <p:nvPr>
            <p:ph type="body" idx="1"/>
          </p:nvPr>
        </p:nvSpPr>
        <p:spPr>
          <a:xfrm>
            <a:off x="838200" y="1430216"/>
            <a:ext cx="10814538" cy="4926134"/>
          </a:xfrm>
          <a:prstGeom prst="rect">
            <a:avLst/>
          </a:prstGeom>
          <a:noFill/>
          <a:ln>
            <a:noFill/>
          </a:ln>
        </p:spPr>
        <p:txBody>
          <a:bodyPr spcFirstLastPara="1" wrap="square" lIns="91425" tIns="45700" rIns="91425" bIns="45700" anchor="t" anchorCtr="0">
            <a:normAutofit/>
          </a:bodyPr>
          <a:lstStyle/>
          <a:p>
            <a:pPr marL="0" lvl="0" indent="0" algn="l" rtl="0">
              <a:lnSpc>
                <a:spcPct val="115000"/>
              </a:lnSpc>
              <a:spcBef>
                <a:spcPts val="1200"/>
              </a:spcBef>
              <a:spcAft>
                <a:spcPts val="0"/>
              </a:spcAft>
              <a:buNone/>
            </a:pPr>
            <a:r>
              <a:rPr lang="en-AU" sz="1900">
                <a:latin typeface="Arial"/>
                <a:ea typeface="Arial"/>
                <a:cs typeface="Arial"/>
                <a:sym typeface="Arial"/>
              </a:rPr>
              <a:t>Case study: View the clip </a:t>
            </a:r>
            <a:r>
              <a:rPr lang="en-AU" sz="1900" u="sng">
                <a:solidFill>
                  <a:schemeClr val="hlink"/>
                </a:solidFill>
                <a:latin typeface="Arial"/>
                <a:ea typeface="Arial"/>
                <a:cs typeface="Arial"/>
                <a:sym typeface="Arial"/>
                <a:hlinkClick r:id="rId3"/>
              </a:rPr>
              <a:t>https://www.youtube.com/watch?v=3lEQDf9Cv4s</a:t>
            </a:r>
            <a:r>
              <a:rPr lang="en-AU" sz="1900">
                <a:latin typeface="Arial"/>
                <a:ea typeface="Arial"/>
                <a:cs typeface="Arial"/>
                <a:sym typeface="Arial"/>
              </a:rPr>
              <a:t> </a:t>
            </a:r>
            <a:endParaRPr sz="1900">
              <a:latin typeface="Arial"/>
              <a:ea typeface="Arial"/>
              <a:cs typeface="Arial"/>
              <a:sym typeface="Arial"/>
            </a:endParaRPr>
          </a:p>
          <a:p>
            <a:pPr marL="0" lvl="0" indent="0" algn="l" rtl="0">
              <a:lnSpc>
                <a:spcPct val="115000"/>
              </a:lnSpc>
              <a:spcBef>
                <a:spcPts val="1200"/>
              </a:spcBef>
              <a:spcAft>
                <a:spcPts val="0"/>
              </a:spcAft>
              <a:buNone/>
            </a:pPr>
            <a:r>
              <a:rPr lang="en-AU" sz="1900" b="1">
                <a:latin typeface="Arial"/>
                <a:ea typeface="Arial"/>
                <a:cs typeface="Arial"/>
                <a:sym typeface="Arial"/>
              </a:rPr>
              <a:t>Discussion questions:</a:t>
            </a:r>
            <a:endParaRPr sz="1900" b="1">
              <a:latin typeface="Arial"/>
              <a:ea typeface="Arial"/>
              <a:cs typeface="Arial"/>
              <a:sym typeface="Arial"/>
            </a:endParaRPr>
          </a:p>
          <a:p>
            <a:pPr marL="228600" lvl="0" indent="0" algn="l" rtl="0">
              <a:lnSpc>
                <a:spcPct val="115000"/>
              </a:lnSpc>
              <a:spcBef>
                <a:spcPts val="1200"/>
              </a:spcBef>
              <a:spcAft>
                <a:spcPts val="0"/>
              </a:spcAft>
              <a:buNone/>
            </a:pPr>
            <a:endParaRPr sz="1900">
              <a:latin typeface="Arial"/>
              <a:ea typeface="Arial"/>
              <a:cs typeface="Arial"/>
              <a:sym typeface="Arial"/>
            </a:endParaRPr>
          </a:p>
          <a:p>
            <a:pPr marL="228600" lvl="0" indent="0" algn="l" rtl="0">
              <a:lnSpc>
                <a:spcPct val="115000"/>
              </a:lnSpc>
              <a:spcBef>
                <a:spcPts val="1200"/>
              </a:spcBef>
              <a:spcAft>
                <a:spcPts val="0"/>
              </a:spcAft>
              <a:buNone/>
            </a:pPr>
            <a:r>
              <a:rPr lang="en-AU" sz="1900">
                <a:latin typeface="Arial"/>
                <a:ea typeface="Arial"/>
                <a:cs typeface="Arial"/>
                <a:sym typeface="Arial"/>
              </a:rPr>
              <a:t>1. Robots are already being introduced into hotels, restaurants, airlines and travel agencies. Will you consider adopting robots in your workplace? Why or why not?</a:t>
            </a:r>
            <a:endParaRPr sz="1900">
              <a:latin typeface="Arial"/>
              <a:ea typeface="Arial"/>
              <a:cs typeface="Arial"/>
              <a:sym typeface="Arial"/>
            </a:endParaRPr>
          </a:p>
          <a:p>
            <a:pPr marL="0" lvl="0" indent="0" algn="l" rtl="0">
              <a:lnSpc>
                <a:spcPct val="115000"/>
              </a:lnSpc>
              <a:spcBef>
                <a:spcPts val="1200"/>
              </a:spcBef>
              <a:spcAft>
                <a:spcPts val="0"/>
              </a:spcAft>
              <a:buNone/>
            </a:pPr>
            <a:r>
              <a:rPr lang="en-AU" sz="1900">
                <a:latin typeface="Arial"/>
                <a:ea typeface="Arial"/>
                <a:cs typeface="Arial"/>
                <a:sym typeface="Arial"/>
              </a:rPr>
              <a:t>   2. The QR codes and room key are all logged on a smartphone. What do you think will happen if   the guest loses their smartphone or the battery runs low?</a:t>
            </a:r>
            <a:endParaRPr sz="1900">
              <a:latin typeface="Arial"/>
              <a:ea typeface="Arial"/>
              <a:cs typeface="Arial"/>
              <a:sym typeface="Arial"/>
            </a:endParaRPr>
          </a:p>
          <a:p>
            <a:pPr marL="228600" lvl="0" indent="-336550" algn="l" rtl="0">
              <a:lnSpc>
                <a:spcPct val="115000"/>
              </a:lnSpc>
              <a:spcBef>
                <a:spcPts val="1200"/>
              </a:spcBef>
              <a:spcAft>
                <a:spcPts val="0"/>
              </a:spcAft>
              <a:buSzPts val="3500"/>
              <a:buFont typeface="Calibri"/>
              <a:buAutoNum type="arabicPeriod"/>
            </a:pPr>
            <a:r>
              <a:rPr lang="en-AU" sz="1900">
                <a:latin typeface="Arial"/>
                <a:ea typeface="Arial"/>
                <a:cs typeface="Arial"/>
                <a:sym typeface="Arial"/>
              </a:rPr>
              <a:t>3. Should developing countries adopt robots in place of humans when poverty and unemployment levels are high? Discuss your thoughts.</a:t>
            </a:r>
            <a:endParaRPr sz="1900">
              <a:latin typeface="Arial"/>
              <a:ea typeface="Arial"/>
              <a:cs typeface="Arial"/>
              <a:sym typeface="Arial"/>
            </a:endParaRPr>
          </a:p>
          <a:p>
            <a:pPr marL="228600" lvl="0" indent="0" algn="l" rtl="0">
              <a:lnSpc>
                <a:spcPct val="90000"/>
              </a:lnSpc>
              <a:spcBef>
                <a:spcPts val="1200"/>
              </a:spcBef>
              <a:spcAft>
                <a:spcPts val="0"/>
              </a:spcAft>
              <a:buNone/>
            </a:pPr>
            <a:endParaRPr b="1"/>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Chapter Outline</a:t>
            </a:r>
            <a:endParaRPr/>
          </a:p>
        </p:txBody>
      </p:sp>
      <p:sp>
        <p:nvSpPr>
          <p:cNvPr id="98" name="Google Shape;98;p2"/>
          <p:cNvSpPr txBox="1">
            <a:spLocks noGrp="1"/>
          </p:cNvSpPr>
          <p:nvPr>
            <p:ph type="body" idx="1"/>
          </p:nvPr>
        </p:nvSpPr>
        <p:spPr>
          <a:xfrm>
            <a:off x="838200" y="1535723"/>
            <a:ext cx="10515600" cy="4641240"/>
          </a:xfrm>
          <a:prstGeom prst="rect">
            <a:avLst/>
          </a:prstGeom>
          <a:noFill/>
          <a:ln>
            <a:noFill/>
          </a:ln>
        </p:spPr>
        <p:txBody>
          <a:bodyPr spcFirstLastPara="1" wrap="square" lIns="91425" tIns="45700" rIns="91425" bIns="45700" anchor="t" anchorCtr="0">
            <a:normAutofit fontScale="92500" lnSpcReduction="10000"/>
          </a:bodyPr>
          <a:lstStyle/>
          <a:p>
            <a:pPr marL="228600" lvl="0" indent="-241934" algn="l" rtl="0">
              <a:lnSpc>
                <a:spcPct val="100000"/>
              </a:lnSpc>
              <a:spcBef>
                <a:spcPts val="0"/>
              </a:spcBef>
              <a:spcAft>
                <a:spcPts val="0"/>
              </a:spcAft>
              <a:buClr>
                <a:schemeClr val="dk1"/>
              </a:buClr>
              <a:buSzPts val="2800"/>
              <a:buChar char="•"/>
            </a:pPr>
            <a:r>
              <a:rPr lang="en-AU"/>
              <a:t>Introduction</a:t>
            </a:r>
            <a:endParaRPr/>
          </a:p>
          <a:p>
            <a:pPr marL="228600" lvl="0" indent="-241934" algn="l" rtl="0">
              <a:lnSpc>
                <a:spcPct val="100000"/>
              </a:lnSpc>
              <a:spcBef>
                <a:spcPts val="1000"/>
              </a:spcBef>
              <a:spcAft>
                <a:spcPts val="0"/>
              </a:spcAft>
              <a:buClr>
                <a:schemeClr val="dk1"/>
              </a:buClr>
              <a:buSzPts val="2800"/>
              <a:buChar char="•"/>
            </a:pPr>
            <a:r>
              <a:rPr lang="en-AU"/>
              <a:t>The changing hospitality sector and technology advancement</a:t>
            </a:r>
            <a:endParaRPr/>
          </a:p>
          <a:p>
            <a:pPr marL="685800" lvl="1" indent="-240030" algn="l" rtl="0">
              <a:lnSpc>
                <a:spcPct val="100000"/>
              </a:lnSpc>
              <a:spcBef>
                <a:spcPts val="500"/>
              </a:spcBef>
              <a:spcAft>
                <a:spcPts val="0"/>
              </a:spcAft>
              <a:buClr>
                <a:schemeClr val="dk1"/>
              </a:buClr>
              <a:buSzPts val="2400"/>
              <a:buChar char="•"/>
            </a:pPr>
            <a:r>
              <a:rPr lang="en-AU"/>
              <a:t>Space hotels</a:t>
            </a:r>
            <a:endParaRPr/>
          </a:p>
          <a:p>
            <a:pPr marL="685800" lvl="1" indent="-240030" algn="l" rtl="0">
              <a:lnSpc>
                <a:spcPct val="100000"/>
              </a:lnSpc>
              <a:spcBef>
                <a:spcPts val="500"/>
              </a:spcBef>
              <a:spcAft>
                <a:spcPts val="0"/>
              </a:spcAft>
              <a:buClr>
                <a:schemeClr val="dk1"/>
              </a:buClr>
              <a:buSzPts val="2400"/>
              <a:buChar char="•"/>
            </a:pPr>
            <a:r>
              <a:rPr lang="en-AU"/>
              <a:t>Underwater accommodation</a:t>
            </a:r>
            <a:endParaRPr/>
          </a:p>
          <a:p>
            <a:pPr marL="685800" lvl="1" indent="-240030" algn="l" rtl="0">
              <a:lnSpc>
                <a:spcPct val="100000"/>
              </a:lnSpc>
              <a:spcBef>
                <a:spcPts val="500"/>
              </a:spcBef>
              <a:spcAft>
                <a:spcPts val="0"/>
              </a:spcAft>
              <a:buClr>
                <a:schemeClr val="dk1"/>
              </a:buClr>
              <a:buSzPts val="2400"/>
              <a:buChar char="•"/>
            </a:pPr>
            <a:r>
              <a:rPr lang="en-AU"/>
              <a:t>Cruise ship industry </a:t>
            </a:r>
            <a:endParaRPr/>
          </a:p>
          <a:p>
            <a:pPr marL="685800" lvl="1" indent="-240030" algn="l" rtl="0">
              <a:lnSpc>
                <a:spcPct val="100000"/>
              </a:lnSpc>
              <a:spcBef>
                <a:spcPts val="500"/>
              </a:spcBef>
              <a:spcAft>
                <a:spcPts val="0"/>
              </a:spcAft>
              <a:buClr>
                <a:schemeClr val="dk1"/>
              </a:buClr>
              <a:buSzPts val="2400"/>
              <a:buChar char="•"/>
            </a:pPr>
            <a:r>
              <a:rPr lang="en-AU"/>
              <a:t>Robots in the hospitality sector</a:t>
            </a:r>
            <a:endParaRPr/>
          </a:p>
          <a:p>
            <a:pPr marL="228600" lvl="0" indent="-241934" algn="l" rtl="0">
              <a:lnSpc>
                <a:spcPct val="100000"/>
              </a:lnSpc>
              <a:spcBef>
                <a:spcPts val="1000"/>
              </a:spcBef>
              <a:spcAft>
                <a:spcPts val="0"/>
              </a:spcAft>
              <a:buClr>
                <a:schemeClr val="dk1"/>
              </a:buClr>
              <a:buSzPts val="2800"/>
              <a:buChar char="•"/>
            </a:pPr>
            <a:r>
              <a:rPr lang="en-AU"/>
              <a:t>Challenges of traditional employment roles versus future expectations</a:t>
            </a:r>
            <a:endParaRPr/>
          </a:p>
          <a:p>
            <a:pPr marL="228600" lvl="0" indent="-241934" algn="l" rtl="0">
              <a:lnSpc>
                <a:spcPct val="100000"/>
              </a:lnSpc>
              <a:spcBef>
                <a:spcPts val="1000"/>
              </a:spcBef>
              <a:spcAft>
                <a:spcPts val="0"/>
              </a:spcAft>
              <a:buClr>
                <a:schemeClr val="dk1"/>
              </a:buClr>
              <a:buSzPts val="2800"/>
              <a:buChar char="•"/>
            </a:pPr>
            <a:r>
              <a:rPr lang="en-AU"/>
              <a:t>Advantages and disadvantages of artificial intelligence</a:t>
            </a:r>
            <a:endParaRPr/>
          </a:p>
          <a:p>
            <a:pPr marL="228600" lvl="0" indent="-241934" algn="l" rtl="0">
              <a:lnSpc>
                <a:spcPct val="100000"/>
              </a:lnSpc>
              <a:spcBef>
                <a:spcPts val="1000"/>
              </a:spcBef>
              <a:spcAft>
                <a:spcPts val="0"/>
              </a:spcAft>
              <a:buClr>
                <a:schemeClr val="dk1"/>
              </a:buClr>
              <a:buSzPts val="2800"/>
              <a:buChar char="•"/>
            </a:pPr>
            <a:r>
              <a:rPr lang="en-AU"/>
              <a:t>Summary</a:t>
            </a:r>
            <a:endParaRPr/>
          </a:p>
          <a:p>
            <a:pPr marL="228600" lvl="0" indent="-241934" algn="l" rtl="0">
              <a:lnSpc>
                <a:spcPct val="100000"/>
              </a:lnSpc>
              <a:spcBef>
                <a:spcPts val="1000"/>
              </a:spcBef>
              <a:spcAft>
                <a:spcPts val="0"/>
              </a:spcAft>
              <a:buClr>
                <a:schemeClr val="dk1"/>
              </a:buClr>
              <a:buSzPts val="2800"/>
              <a:buChar char="•"/>
            </a:pPr>
            <a:r>
              <a:rPr lang="en-AU"/>
              <a:t>Case study and additional resources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22"/>
          <p:cNvSpPr txBox="1">
            <a:spLocks noGrp="1"/>
          </p:cNvSpPr>
          <p:nvPr>
            <p:ph type="title"/>
          </p:nvPr>
        </p:nvSpPr>
        <p:spPr>
          <a:xfrm>
            <a:off x="838200" y="365126"/>
            <a:ext cx="10515600" cy="106509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Additional Resources</a:t>
            </a:r>
            <a:endParaRPr/>
          </a:p>
        </p:txBody>
      </p:sp>
      <p:sp>
        <p:nvSpPr>
          <p:cNvPr id="240" name="Google Shape;240;p22"/>
          <p:cNvSpPr txBox="1">
            <a:spLocks noGrp="1"/>
          </p:cNvSpPr>
          <p:nvPr>
            <p:ph type="body" idx="1"/>
          </p:nvPr>
        </p:nvSpPr>
        <p:spPr>
          <a:xfrm>
            <a:off x="838200" y="1430216"/>
            <a:ext cx="10814538" cy="4926134"/>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AU"/>
              <a:t>Connie the Concierge: </a:t>
            </a:r>
            <a:r>
              <a:rPr lang="en-AU" u="sng">
                <a:solidFill>
                  <a:schemeClr val="hlink"/>
                </a:solidFill>
                <a:hlinkClick r:id="rId3"/>
              </a:rPr>
              <a:t>https://newsroom.hilton.com/corporate/news/hilton-and-ibm-pilot-connie-the-worlds-first-watsonenabled-hotel-concierge</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AU"/>
              <a:t>Five Trends on the Horizon’ highlight the following concepts: </a:t>
            </a:r>
            <a:r>
              <a:rPr lang="en-AU" u="sng">
                <a:solidFill>
                  <a:schemeClr val="hlink"/>
                </a:solidFill>
                <a:hlinkClick r:id="rId4"/>
              </a:rPr>
              <a:t>https://hospitalitytech.com/robots-hospitality-five-trends-horizon</a:t>
            </a:r>
            <a:r>
              <a:rPr lang="en-AU"/>
              <a:t>  </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Introduction</a:t>
            </a:r>
            <a:endParaRPr/>
          </a:p>
        </p:txBody>
      </p:sp>
      <p:sp>
        <p:nvSpPr>
          <p:cNvPr id="106" name="Google Shape;106;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Hospitality will always exist as people need to:  </a:t>
            </a:r>
            <a:endParaRPr/>
          </a:p>
          <a:p>
            <a:pPr marL="685800" lvl="1" indent="-228600" algn="l" rtl="0">
              <a:lnSpc>
                <a:spcPct val="100000"/>
              </a:lnSpc>
              <a:spcBef>
                <a:spcPts val="300"/>
              </a:spcBef>
              <a:spcAft>
                <a:spcPts val="0"/>
              </a:spcAft>
              <a:buClr>
                <a:schemeClr val="dk1"/>
              </a:buClr>
              <a:buSzPts val="2600"/>
              <a:buChar char="•"/>
            </a:pPr>
            <a:r>
              <a:rPr lang="en-AU" sz="2600"/>
              <a:t>Eat</a:t>
            </a:r>
            <a:endParaRPr/>
          </a:p>
          <a:p>
            <a:pPr marL="685800" lvl="1" indent="-228600" algn="l" rtl="0">
              <a:lnSpc>
                <a:spcPct val="100000"/>
              </a:lnSpc>
              <a:spcBef>
                <a:spcPts val="500"/>
              </a:spcBef>
              <a:spcAft>
                <a:spcPts val="0"/>
              </a:spcAft>
              <a:buClr>
                <a:schemeClr val="dk1"/>
              </a:buClr>
              <a:buSzPts val="2600"/>
              <a:buChar char="•"/>
            </a:pPr>
            <a:r>
              <a:rPr lang="en-AU" sz="2600"/>
              <a:t>Sleep</a:t>
            </a:r>
            <a:endParaRPr/>
          </a:p>
          <a:p>
            <a:pPr marL="685800" lvl="1" indent="-228600" algn="l" rtl="0">
              <a:lnSpc>
                <a:spcPct val="100000"/>
              </a:lnSpc>
              <a:spcBef>
                <a:spcPts val="500"/>
              </a:spcBef>
              <a:spcAft>
                <a:spcPts val="0"/>
              </a:spcAft>
              <a:buClr>
                <a:schemeClr val="dk1"/>
              </a:buClr>
              <a:buSzPts val="2600"/>
              <a:buChar char="•"/>
            </a:pPr>
            <a:r>
              <a:rPr lang="en-AU" sz="2600"/>
              <a:t>Drink water</a:t>
            </a:r>
            <a:endParaRPr/>
          </a:p>
          <a:p>
            <a:pPr marL="228600" lvl="0" indent="-50800" algn="l" rtl="0">
              <a:lnSpc>
                <a:spcPct val="100000"/>
              </a:lnSpc>
              <a:spcBef>
                <a:spcPts val="1000"/>
              </a:spcBef>
              <a:spcAft>
                <a:spcPts val="0"/>
              </a:spcAft>
              <a:buClr>
                <a:schemeClr val="dk1"/>
              </a:buClr>
              <a:buSzPts val="2800"/>
              <a:buNone/>
            </a:pPr>
            <a:endParaRPr/>
          </a:p>
          <a:p>
            <a:pPr marL="228600" lvl="0" indent="-228600" algn="l" rtl="0">
              <a:lnSpc>
                <a:spcPct val="100000"/>
              </a:lnSpc>
              <a:spcBef>
                <a:spcPts val="300"/>
              </a:spcBef>
              <a:spcAft>
                <a:spcPts val="0"/>
              </a:spcAft>
              <a:buClr>
                <a:schemeClr val="dk1"/>
              </a:buClr>
              <a:buSzPts val="2800"/>
              <a:buChar char="•"/>
            </a:pPr>
            <a:r>
              <a:rPr lang="en-AU"/>
              <a:t>People crave different experiences hence;</a:t>
            </a:r>
            <a:endParaRPr/>
          </a:p>
          <a:p>
            <a:pPr marL="685800" lvl="1" indent="-228600" algn="l" rtl="0">
              <a:lnSpc>
                <a:spcPct val="100000"/>
              </a:lnSpc>
              <a:spcBef>
                <a:spcPts val="300"/>
              </a:spcBef>
              <a:spcAft>
                <a:spcPts val="0"/>
              </a:spcAft>
              <a:buClr>
                <a:schemeClr val="dk1"/>
              </a:buClr>
              <a:buSzPts val="2600"/>
              <a:buChar char="•"/>
            </a:pPr>
            <a:r>
              <a:rPr lang="en-AU" sz="2600"/>
              <a:t>Different types of restaurants</a:t>
            </a:r>
            <a:endParaRPr/>
          </a:p>
          <a:p>
            <a:pPr marL="685800" lvl="1" indent="-228600" algn="l" rtl="0">
              <a:lnSpc>
                <a:spcPct val="100000"/>
              </a:lnSpc>
              <a:spcBef>
                <a:spcPts val="500"/>
              </a:spcBef>
              <a:spcAft>
                <a:spcPts val="0"/>
              </a:spcAft>
              <a:buClr>
                <a:schemeClr val="dk1"/>
              </a:buClr>
              <a:buSzPts val="2600"/>
              <a:buChar char="•"/>
            </a:pPr>
            <a:r>
              <a:rPr lang="en-AU" sz="2600"/>
              <a:t>Different levels of accommodation</a:t>
            </a:r>
            <a:endParaRPr/>
          </a:p>
          <a:p>
            <a:pPr marL="685800" lvl="1" indent="-228600" algn="l" rtl="0">
              <a:lnSpc>
                <a:spcPct val="100000"/>
              </a:lnSpc>
              <a:spcBef>
                <a:spcPts val="500"/>
              </a:spcBef>
              <a:spcAft>
                <a:spcPts val="0"/>
              </a:spcAft>
              <a:buClr>
                <a:schemeClr val="dk1"/>
              </a:buClr>
              <a:buSzPts val="2600"/>
              <a:buChar char="•"/>
            </a:pPr>
            <a:r>
              <a:rPr lang="en-AU" sz="2600"/>
              <a:t>Variety of beverages (both alcoholic and non-alcoholic)</a:t>
            </a:r>
            <a:endParaRPr/>
          </a:p>
          <a:p>
            <a:pPr marL="685800" lvl="1" indent="-63500" algn="l" rtl="0">
              <a:lnSpc>
                <a:spcPct val="90000"/>
              </a:lnSpc>
              <a:spcBef>
                <a:spcPts val="500"/>
              </a:spcBef>
              <a:spcAft>
                <a:spcPts val="0"/>
              </a:spcAft>
              <a:buClr>
                <a:schemeClr val="dk1"/>
              </a:buClr>
              <a:buSzPts val="2600"/>
              <a:buNone/>
            </a:pPr>
            <a:endParaRPr sz="2600"/>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
        <p:nvSpPr>
          <p:cNvPr id="107" name="Google Shape;107;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Introduction</a:t>
            </a:r>
            <a:endParaRPr/>
          </a:p>
        </p:txBody>
      </p:sp>
      <p:sp>
        <p:nvSpPr>
          <p:cNvPr id="114" name="Google Shape;114;p4"/>
          <p:cNvSpPr txBox="1">
            <a:spLocks noGrp="1"/>
          </p:cNvSpPr>
          <p:nvPr>
            <p:ph type="body" idx="1"/>
          </p:nvPr>
        </p:nvSpPr>
        <p:spPr>
          <a:xfrm>
            <a:off x="838200" y="1582615"/>
            <a:ext cx="10515600" cy="459434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Hospitality is loosely based on Maslow’s Hierarchy of Needs (1943):</a:t>
            </a:r>
            <a:endParaRPr/>
          </a:p>
          <a:p>
            <a:pPr marL="0" lvl="0" indent="0" algn="l" rtl="0">
              <a:lnSpc>
                <a:spcPct val="100000"/>
              </a:lnSpc>
              <a:spcBef>
                <a:spcPts val="1000"/>
              </a:spcBef>
              <a:spcAft>
                <a:spcPts val="0"/>
              </a:spcAft>
              <a:buClr>
                <a:schemeClr val="dk1"/>
              </a:buClr>
              <a:buSzPts val="2800"/>
              <a:buNone/>
            </a:pPr>
            <a:endParaRPr/>
          </a:p>
          <a:p>
            <a:pPr marL="685800" lvl="1" indent="-228600" algn="l" rtl="0">
              <a:lnSpc>
                <a:spcPct val="100000"/>
              </a:lnSpc>
              <a:spcBef>
                <a:spcPts val="500"/>
              </a:spcBef>
              <a:spcAft>
                <a:spcPts val="0"/>
              </a:spcAft>
              <a:buClr>
                <a:schemeClr val="dk1"/>
              </a:buClr>
              <a:buSzPts val="2400"/>
              <a:buChar char="•"/>
            </a:pPr>
            <a:r>
              <a:rPr lang="en-AU"/>
              <a:t>psychological, (food and beverages) </a:t>
            </a:r>
            <a:endParaRPr/>
          </a:p>
          <a:p>
            <a:pPr marL="685800" lvl="1" indent="-228600" algn="l" rtl="0">
              <a:lnSpc>
                <a:spcPct val="100000"/>
              </a:lnSpc>
              <a:spcBef>
                <a:spcPts val="500"/>
              </a:spcBef>
              <a:spcAft>
                <a:spcPts val="0"/>
              </a:spcAft>
              <a:buClr>
                <a:schemeClr val="dk1"/>
              </a:buClr>
              <a:buSzPts val="2400"/>
              <a:buChar char="•"/>
            </a:pPr>
            <a:r>
              <a:rPr lang="en-AU"/>
              <a:t>safety, (accommodation and transport)</a:t>
            </a:r>
            <a:endParaRPr/>
          </a:p>
          <a:p>
            <a:pPr marL="685800" lvl="1" indent="-228600" algn="l" rtl="0">
              <a:lnSpc>
                <a:spcPct val="100000"/>
              </a:lnSpc>
              <a:spcBef>
                <a:spcPts val="500"/>
              </a:spcBef>
              <a:spcAft>
                <a:spcPts val="0"/>
              </a:spcAft>
              <a:buClr>
                <a:schemeClr val="dk1"/>
              </a:buClr>
              <a:buSzPts val="2400"/>
              <a:buChar char="•"/>
            </a:pPr>
            <a:r>
              <a:rPr lang="en-AU"/>
              <a:t>belonging, (meeting family and friends in social settings i.e bars and restaurants</a:t>
            </a:r>
            <a:endParaRPr/>
          </a:p>
          <a:p>
            <a:pPr marL="685800" lvl="1" indent="-228600" algn="l" rtl="0">
              <a:lnSpc>
                <a:spcPct val="100000"/>
              </a:lnSpc>
              <a:spcBef>
                <a:spcPts val="500"/>
              </a:spcBef>
              <a:spcAft>
                <a:spcPts val="0"/>
              </a:spcAft>
              <a:buClr>
                <a:schemeClr val="dk1"/>
              </a:buClr>
              <a:buSzPts val="2400"/>
              <a:buChar char="•"/>
            </a:pPr>
            <a:r>
              <a:rPr lang="en-AU"/>
              <a:t>esteem, (being able to afford high service levels), and </a:t>
            </a:r>
            <a:endParaRPr/>
          </a:p>
          <a:p>
            <a:pPr marL="685800" lvl="1" indent="-228600" algn="l" rtl="0">
              <a:lnSpc>
                <a:spcPct val="100000"/>
              </a:lnSpc>
              <a:spcBef>
                <a:spcPts val="500"/>
              </a:spcBef>
              <a:spcAft>
                <a:spcPts val="0"/>
              </a:spcAft>
              <a:buClr>
                <a:schemeClr val="dk1"/>
              </a:buClr>
              <a:buSzPts val="2400"/>
              <a:buChar char="•"/>
            </a:pPr>
            <a:r>
              <a:rPr lang="en-AU"/>
              <a:t>self-actualisation concerns (holidaying/relaxing in preferred setting – cruise ship)</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Future of Space Travel for Tourists</a:t>
            </a:r>
            <a:endParaRPr/>
          </a:p>
        </p:txBody>
      </p:sp>
      <p:sp>
        <p:nvSpPr>
          <p:cNvPr id="122" name="Google Shape;122;p5"/>
          <p:cNvSpPr txBox="1">
            <a:spLocks noGrp="1"/>
          </p:cNvSpPr>
          <p:nvPr>
            <p:ph type="body" idx="1"/>
          </p:nvPr>
        </p:nvSpPr>
        <p:spPr>
          <a:xfrm>
            <a:off x="838200" y="1690688"/>
            <a:ext cx="10515600" cy="4486275"/>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Space travel is not current a commercial reality but will be in the future.</a:t>
            </a:r>
            <a:endParaRPr/>
          </a:p>
          <a:p>
            <a:pPr marL="228600" lvl="0" indent="-228600" algn="l" rtl="0">
              <a:lnSpc>
                <a:spcPct val="100000"/>
              </a:lnSpc>
              <a:spcBef>
                <a:spcPts val="1000"/>
              </a:spcBef>
              <a:spcAft>
                <a:spcPts val="0"/>
              </a:spcAft>
              <a:buClr>
                <a:schemeClr val="dk1"/>
              </a:buClr>
              <a:buSzPts val="2600"/>
              <a:buChar char="•"/>
            </a:pPr>
            <a:r>
              <a:rPr lang="en-AU" sz="2600"/>
              <a:t>First space capsules will be small, cramped and require extensive guest training (Strickland, 2012)</a:t>
            </a:r>
            <a:endParaRPr/>
          </a:p>
          <a:p>
            <a:pPr marL="228600" lvl="0" indent="-228600" algn="l" rtl="0">
              <a:lnSpc>
                <a:spcPct val="100000"/>
              </a:lnSpc>
              <a:spcBef>
                <a:spcPts val="1000"/>
              </a:spcBef>
              <a:spcAft>
                <a:spcPts val="0"/>
              </a:spcAft>
              <a:buClr>
                <a:schemeClr val="dk1"/>
              </a:buClr>
              <a:buSzPts val="2600"/>
              <a:buChar char="•"/>
            </a:pPr>
            <a:r>
              <a:rPr lang="en-AU" sz="2600"/>
              <a:t>Limiting factors include cost restraints and technological challenges</a:t>
            </a:r>
            <a:endParaRPr/>
          </a:p>
          <a:p>
            <a:pPr marL="685800" lvl="1" indent="-228600" algn="l" rtl="0">
              <a:lnSpc>
                <a:spcPct val="100000"/>
              </a:lnSpc>
              <a:spcBef>
                <a:spcPts val="500"/>
              </a:spcBef>
              <a:spcAft>
                <a:spcPts val="0"/>
              </a:spcAft>
              <a:buClr>
                <a:schemeClr val="dk1"/>
              </a:buClr>
              <a:buSzPts val="2200"/>
              <a:buChar char="•"/>
            </a:pPr>
            <a:r>
              <a:rPr lang="en-AU" sz="2200"/>
              <a:t>overcoming gravity, </a:t>
            </a:r>
            <a:endParaRPr/>
          </a:p>
          <a:p>
            <a:pPr marL="685800" lvl="1" indent="-228600" algn="l" rtl="0">
              <a:lnSpc>
                <a:spcPct val="100000"/>
              </a:lnSpc>
              <a:spcBef>
                <a:spcPts val="500"/>
              </a:spcBef>
              <a:spcAft>
                <a:spcPts val="0"/>
              </a:spcAft>
              <a:buClr>
                <a:schemeClr val="dk1"/>
              </a:buClr>
              <a:buSzPts val="2200"/>
              <a:buChar char="•"/>
            </a:pPr>
            <a:r>
              <a:rPr lang="en-AU" sz="2200"/>
              <a:t>food production and </a:t>
            </a:r>
            <a:endParaRPr/>
          </a:p>
          <a:p>
            <a:pPr marL="685800" lvl="1" indent="-228600" algn="l" rtl="0">
              <a:lnSpc>
                <a:spcPct val="100000"/>
              </a:lnSpc>
              <a:spcBef>
                <a:spcPts val="500"/>
              </a:spcBef>
              <a:spcAft>
                <a:spcPts val="0"/>
              </a:spcAft>
              <a:buClr>
                <a:schemeClr val="dk1"/>
              </a:buClr>
              <a:buSzPts val="2200"/>
              <a:buChar char="•"/>
            </a:pPr>
            <a:r>
              <a:rPr lang="en-AU" sz="2200"/>
              <a:t>water collection </a:t>
            </a:r>
            <a:endParaRPr/>
          </a:p>
        </p:txBody>
      </p:sp>
      <p:sp>
        <p:nvSpPr>
          <p:cNvPr id="123" name="Google Shape;123;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Future of Space Travel for Tourists</a:t>
            </a:r>
            <a:endParaRPr/>
          </a:p>
        </p:txBody>
      </p:sp>
      <p:sp>
        <p:nvSpPr>
          <p:cNvPr id="130" name="Google Shape;130;p6"/>
          <p:cNvSpPr txBox="1">
            <a:spLocks noGrp="1"/>
          </p:cNvSpPr>
          <p:nvPr>
            <p:ph type="body" idx="1"/>
          </p:nvPr>
        </p:nvSpPr>
        <p:spPr>
          <a:xfrm>
            <a:off x="838200" y="1690688"/>
            <a:ext cx="10515600" cy="4486275"/>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100000"/>
              </a:lnSpc>
              <a:spcBef>
                <a:spcPts val="0"/>
              </a:spcBef>
              <a:spcAft>
                <a:spcPts val="0"/>
              </a:spcAft>
              <a:buClr>
                <a:schemeClr val="dk1"/>
              </a:buClr>
              <a:buSzPct val="100000"/>
              <a:buChar char="•"/>
            </a:pPr>
            <a:r>
              <a:rPr lang="en-AU"/>
              <a:t>Traditionally a good hospitality worker has four main attributes:</a:t>
            </a:r>
            <a:endParaRPr/>
          </a:p>
          <a:p>
            <a:pPr marL="971550" lvl="1" indent="-514350" algn="l" rtl="0">
              <a:lnSpc>
                <a:spcPct val="100000"/>
              </a:lnSpc>
              <a:spcBef>
                <a:spcPts val="500"/>
              </a:spcBef>
              <a:spcAft>
                <a:spcPts val="0"/>
              </a:spcAft>
              <a:buClr>
                <a:schemeClr val="dk1"/>
              </a:buClr>
              <a:buSzPct val="100000"/>
              <a:buAutoNum type="arabicParenR"/>
            </a:pPr>
            <a:r>
              <a:rPr lang="en-AU"/>
              <a:t>good work ethic, </a:t>
            </a:r>
            <a:endParaRPr/>
          </a:p>
          <a:p>
            <a:pPr marL="971550" lvl="1" indent="-514350" algn="l" rtl="0">
              <a:lnSpc>
                <a:spcPct val="100000"/>
              </a:lnSpc>
              <a:spcBef>
                <a:spcPts val="500"/>
              </a:spcBef>
              <a:spcAft>
                <a:spcPts val="0"/>
              </a:spcAft>
              <a:buClr>
                <a:schemeClr val="dk1"/>
              </a:buClr>
              <a:buSzPct val="100000"/>
              <a:buAutoNum type="arabicParenR"/>
            </a:pPr>
            <a:r>
              <a:rPr lang="en-AU"/>
              <a:t>being punctual,</a:t>
            </a:r>
            <a:endParaRPr/>
          </a:p>
          <a:p>
            <a:pPr marL="971550" lvl="1" indent="-514350" algn="l" rtl="0">
              <a:lnSpc>
                <a:spcPct val="100000"/>
              </a:lnSpc>
              <a:spcBef>
                <a:spcPts val="500"/>
              </a:spcBef>
              <a:spcAft>
                <a:spcPts val="0"/>
              </a:spcAft>
              <a:buClr>
                <a:schemeClr val="dk1"/>
              </a:buClr>
              <a:buSzPct val="100000"/>
              <a:buAutoNum type="arabicParenR"/>
            </a:pPr>
            <a:r>
              <a:rPr lang="en-AU"/>
              <a:t>being responsible, and</a:t>
            </a:r>
            <a:endParaRPr/>
          </a:p>
          <a:p>
            <a:pPr marL="971550" lvl="1" indent="-514350" algn="l" rtl="0">
              <a:lnSpc>
                <a:spcPct val="100000"/>
              </a:lnSpc>
              <a:spcBef>
                <a:spcPts val="500"/>
              </a:spcBef>
              <a:spcAft>
                <a:spcPts val="0"/>
              </a:spcAft>
              <a:buClr>
                <a:schemeClr val="dk1"/>
              </a:buClr>
              <a:buSzPct val="100000"/>
              <a:buAutoNum type="arabicParenR"/>
            </a:pPr>
            <a:r>
              <a:rPr lang="en-AU"/>
              <a:t>always accountable </a:t>
            </a:r>
            <a:r>
              <a:rPr lang="en-AU" sz="2200"/>
              <a:t>(Alonso and O'Neill, 2011)</a:t>
            </a:r>
            <a:endParaRPr/>
          </a:p>
          <a:p>
            <a:pPr marL="0" lvl="0" indent="0" algn="l" rtl="0">
              <a:lnSpc>
                <a:spcPct val="100000"/>
              </a:lnSpc>
              <a:spcBef>
                <a:spcPts val="1000"/>
              </a:spcBef>
              <a:spcAft>
                <a:spcPts val="0"/>
              </a:spcAft>
              <a:buClr>
                <a:schemeClr val="dk1"/>
              </a:buClr>
              <a:buSzPct val="100000"/>
              <a:buNone/>
            </a:pPr>
            <a:endParaRPr sz="2600"/>
          </a:p>
          <a:p>
            <a:pPr marL="0" lvl="0" indent="0" algn="l" rtl="0">
              <a:lnSpc>
                <a:spcPct val="100000"/>
              </a:lnSpc>
              <a:spcBef>
                <a:spcPts val="1000"/>
              </a:spcBef>
              <a:spcAft>
                <a:spcPts val="0"/>
              </a:spcAft>
              <a:buClr>
                <a:schemeClr val="dk1"/>
              </a:buClr>
              <a:buSzPct val="100000"/>
              <a:buNone/>
            </a:pPr>
            <a:r>
              <a:rPr lang="en-AU" sz="2600"/>
              <a:t>Skills of a space hotel worker may be:</a:t>
            </a:r>
            <a:endParaRPr/>
          </a:p>
          <a:p>
            <a:pPr marL="685800" lvl="1" indent="-228600" algn="l" rtl="0">
              <a:lnSpc>
                <a:spcPct val="100000"/>
              </a:lnSpc>
              <a:spcBef>
                <a:spcPts val="500"/>
              </a:spcBef>
              <a:spcAft>
                <a:spcPts val="0"/>
              </a:spcAft>
              <a:buClr>
                <a:schemeClr val="dk1"/>
              </a:buClr>
              <a:buSzPct val="100000"/>
              <a:buChar char="•"/>
            </a:pPr>
            <a:r>
              <a:rPr lang="en-AU" sz="2200"/>
              <a:t>how to use equipment to heat food, </a:t>
            </a:r>
            <a:endParaRPr/>
          </a:p>
          <a:p>
            <a:pPr marL="685800" lvl="1" indent="-228600" algn="l" rtl="0">
              <a:lnSpc>
                <a:spcPct val="100000"/>
              </a:lnSpc>
              <a:spcBef>
                <a:spcPts val="500"/>
              </a:spcBef>
              <a:spcAft>
                <a:spcPts val="0"/>
              </a:spcAft>
              <a:buClr>
                <a:schemeClr val="dk1"/>
              </a:buClr>
              <a:buSzPct val="100000"/>
              <a:buChar char="•"/>
            </a:pPr>
            <a:r>
              <a:rPr lang="en-AU" sz="2200"/>
              <a:t>challenges of consuming a hot beverage, </a:t>
            </a:r>
            <a:endParaRPr/>
          </a:p>
          <a:p>
            <a:pPr marL="685800" lvl="1" indent="-228600" algn="l" rtl="0">
              <a:lnSpc>
                <a:spcPct val="100000"/>
              </a:lnSpc>
              <a:spcBef>
                <a:spcPts val="500"/>
              </a:spcBef>
              <a:spcAft>
                <a:spcPts val="0"/>
              </a:spcAft>
              <a:buClr>
                <a:schemeClr val="dk1"/>
              </a:buClr>
              <a:buSzPct val="100000"/>
              <a:buChar char="•"/>
            </a:pPr>
            <a:r>
              <a:rPr lang="en-AU" sz="2200"/>
              <a:t>ability to use a toilet, </a:t>
            </a:r>
            <a:endParaRPr/>
          </a:p>
          <a:p>
            <a:pPr marL="685800" lvl="1" indent="-228600" algn="l" rtl="0">
              <a:lnSpc>
                <a:spcPct val="100000"/>
              </a:lnSpc>
              <a:spcBef>
                <a:spcPts val="500"/>
              </a:spcBef>
              <a:spcAft>
                <a:spcPts val="0"/>
              </a:spcAft>
              <a:buClr>
                <a:schemeClr val="dk1"/>
              </a:buClr>
              <a:buSzPct val="100000"/>
              <a:buChar char="•"/>
            </a:pPr>
            <a:r>
              <a:rPr lang="en-AU" sz="2200"/>
              <a:t>application of telecommunications, </a:t>
            </a:r>
            <a:endParaRPr/>
          </a:p>
          <a:p>
            <a:pPr marL="685800" lvl="1" indent="-228600" algn="l" rtl="0">
              <a:lnSpc>
                <a:spcPct val="100000"/>
              </a:lnSpc>
              <a:spcBef>
                <a:spcPts val="500"/>
              </a:spcBef>
              <a:spcAft>
                <a:spcPts val="0"/>
              </a:spcAft>
              <a:buClr>
                <a:schemeClr val="dk1"/>
              </a:buClr>
              <a:buSzPct val="100000"/>
              <a:buChar char="•"/>
            </a:pPr>
            <a:r>
              <a:rPr lang="en-AU" sz="2200"/>
              <a:t>administering first aid and </a:t>
            </a:r>
            <a:endParaRPr/>
          </a:p>
          <a:p>
            <a:pPr marL="685800" lvl="1" indent="-228600" algn="l" rtl="0">
              <a:lnSpc>
                <a:spcPct val="100000"/>
              </a:lnSpc>
              <a:spcBef>
                <a:spcPts val="500"/>
              </a:spcBef>
              <a:spcAft>
                <a:spcPts val="0"/>
              </a:spcAft>
              <a:buClr>
                <a:schemeClr val="dk1"/>
              </a:buClr>
              <a:buSzPct val="100000"/>
              <a:buChar char="•"/>
            </a:pPr>
            <a:r>
              <a:rPr lang="en-AU" sz="2200"/>
              <a:t>perhaps pilot a space shuttle (Strickland, 2017)</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Underwater Hotels</a:t>
            </a:r>
            <a:endParaRPr/>
          </a:p>
        </p:txBody>
      </p:sp>
      <p:sp>
        <p:nvSpPr>
          <p:cNvPr id="138" name="Google Shape;138;p7"/>
          <p:cNvSpPr txBox="1">
            <a:spLocks noGrp="1"/>
          </p:cNvSpPr>
          <p:nvPr>
            <p:ph type="body" idx="1"/>
          </p:nvPr>
        </p:nvSpPr>
        <p:spPr>
          <a:xfrm>
            <a:off x="838200" y="1690688"/>
            <a:ext cx="10515600" cy="4486275"/>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Underwater hotels have great potential as 70% of the earth is underwater.</a:t>
            </a:r>
            <a:endParaRPr/>
          </a:p>
          <a:p>
            <a:pPr marL="228600" lvl="0" indent="-50800" algn="l" rtl="0">
              <a:lnSpc>
                <a:spcPct val="100000"/>
              </a:lnSpc>
              <a:spcBef>
                <a:spcPts val="1000"/>
              </a:spcBef>
              <a:spcAft>
                <a:spcPts val="0"/>
              </a:spcAft>
              <a:buClr>
                <a:schemeClr val="dk1"/>
              </a:buClr>
              <a:buSzPts val="2800"/>
              <a:buNone/>
            </a:pPr>
            <a:endParaRPr/>
          </a:p>
          <a:p>
            <a:pPr marL="228600" lvl="0" indent="-228600" algn="l" rtl="0">
              <a:lnSpc>
                <a:spcPct val="100000"/>
              </a:lnSpc>
              <a:spcBef>
                <a:spcPts val="1000"/>
              </a:spcBef>
              <a:spcAft>
                <a:spcPts val="0"/>
              </a:spcAft>
              <a:buClr>
                <a:schemeClr val="dk1"/>
              </a:buClr>
              <a:buSzPts val="2800"/>
              <a:buChar char="•"/>
            </a:pPr>
            <a:r>
              <a:rPr lang="en-AU"/>
              <a:t>Currently, most underwater hotels mimic  a 5 star hotel:</a:t>
            </a:r>
            <a:endParaRPr/>
          </a:p>
          <a:p>
            <a:pPr marL="457200" lvl="1" indent="0" algn="l" rtl="0">
              <a:lnSpc>
                <a:spcPct val="100000"/>
              </a:lnSpc>
              <a:spcBef>
                <a:spcPts val="500"/>
              </a:spcBef>
              <a:spcAft>
                <a:spcPts val="0"/>
              </a:spcAft>
              <a:buClr>
                <a:schemeClr val="dk1"/>
              </a:buClr>
              <a:buSzPts val="2400"/>
              <a:buNone/>
            </a:pPr>
            <a:r>
              <a:rPr lang="en-AU"/>
              <a:t>Conrad Maldives’ ‘The Muraka’ on Rangali Island is an example of an underwater hotel </a:t>
            </a:r>
            <a:endParaRPr/>
          </a:p>
          <a:p>
            <a:pPr marL="457200" lvl="1" indent="0" algn="l" rtl="0">
              <a:lnSpc>
                <a:spcPct val="100000"/>
              </a:lnSpc>
              <a:spcBef>
                <a:spcPts val="500"/>
              </a:spcBef>
              <a:spcAft>
                <a:spcPts val="0"/>
              </a:spcAft>
              <a:buClr>
                <a:schemeClr val="dk1"/>
              </a:buClr>
              <a:buSzPts val="2400"/>
              <a:buNone/>
            </a:pPr>
            <a:endParaRPr/>
          </a:p>
          <a:p>
            <a:pPr marL="457200" lvl="1" indent="0" algn="l" rtl="0">
              <a:lnSpc>
                <a:spcPct val="100000"/>
              </a:lnSpc>
              <a:spcBef>
                <a:spcPts val="500"/>
              </a:spcBef>
              <a:spcAft>
                <a:spcPts val="0"/>
              </a:spcAft>
              <a:buClr>
                <a:schemeClr val="dk1"/>
              </a:buClr>
              <a:buSzPts val="2400"/>
              <a:buNone/>
            </a:pPr>
            <a:r>
              <a:rPr lang="en-AU"/>
              <a:t>Review website for discussion: </a:t>
            </a:r>
            <a:r>
              <a:rPr lang="en-AU" u="sng">
                <a:solidFill>
                  <a:schemeClr val="hlink"/>
                </a:solidFill>
                <a:hlinkClick r:id="rId3"/>
              </a:rPr>
              <a:t>www.conradmaldives.com</a:t>
            </a:r>
            <a:r>
              <a:rPr lang="en-AU"/>
              <a:t>  </a:t>
            </a:r>
            <a:endParaRPr sz="2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8"/>
          <p:cNvSpPr txBox="1">
            <a:spLocks noGrp="1"/>
          </p:cNvSpPr>
          <p:nvPr>
            <p:ph type="title"/>
          </p:nvPr>
        </p:nvSpPr>
        <p:spPr>
          <a:xfrm>
            <a:off x="3374675" y="314175"/>
            <a:ext cx="53064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Cruise Ships industry </a:t>
            </a:r>
            <a:endParaRPr/>
          </a:p>
        </p:txBody>
      </p:sp>
      <p:sp>
        <p:nvSpPr>
          <p:cNvPr id="146" name="Google Shape;146;p8"/>
          <p:cNvSpPr txBox="1"/>
          <p:nvPr/>
        </p:nvSpPr>
        <p:spPr>
          <a:xfrm>
            <a:off x="2979880" y="6264625"/>
            <a:ext cx="6096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1800" b="0" i="0" u="none" strike="noStrike" cap="none">
                <a:solidFill>
                  <a:schemeClr val="dk1"/>
                </a:solidFill>
                <a:latin typeface="Calibri"/>
                <a:ea typeface="Calibri"/>
                <a:cs typeface="Calibri"/>
                <a:sym typeface="Calibri"/>
              </a:rPr>
              <a:t>Source: The Florida-Caribbean Cruise Association, 20</a:t>
            </a:r>
            <a:r>
              <a:rPr lang="en-AU" sz="1800">
                <a:solidFill>
                  <a:schemeClr val="dk1"/>
                </a:solidFill>
                <a:latin typeface="Calibri"/>
                <a:ea typeface="Calibri"/>
                <a:cs typeface="Calibri"/>
                <a:sym typeface="Calibri"/>
              </a:rPr>
              <a:t>24</a:t>
            </a:r>
            <a:endParaRPr/>
          </a:p>
        </p:txBody>
      </p:sp>
      <p:pic>
        <p:nvPicPr>
          <p:cNvPr id="147" name="Google Shape;147;p8"/>
          <p:cNvPicPr preferRelativeResize="0"/>
          <p:nvPr/>
        </p:nvPicPr>
        <p:blipFill>
          <a:blip r:embed="rId3">
            <a:alphaModFix/>
          </a:blip>
          <a:stretch>
            <a:fillRect/>
          </a:stretch>
        </p:blipFill>
        <p:spPr>
          <a:xfrm>
            <a:off x="2689775" y="1843088"/>
            <a:ext cx="6676237" cy="4360861"/>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Cruise Ships industry (after COVID-19)</a:t>
            </a:r>
            <a:endParaRPr/>
          </a:p>
        </p:txBody>
      </p:sp>
      <p:sp>
        <p:nvSpPr>
          <p:cNvPr id="155" name="Google Shape;155;p10"/>
          <p:cNvSpPr txBox="1"/>
          <p:nvPr/>
        </p:nvSpPr>
        <p:spPr>
          <a:xfrm>
            <a:off x="838200" y="1325216"/>
            <a:ext cx="9975573" cy="5201424"/>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3200"/>
              <a:buFont typeface="Arial"/>
              <a:buChar char="•"/>
            </a:pPr>
            <a:r>
              <a:rPr lang="en-AU" sz="3200">
                <a:solidFill>
                  <a:schemeClr val="dk1"/>
                </a:solidFill>
                <a:latin typeface="Calibri"/>
                <a:ea typeface="Calibri"/>
                <a:cs typeface="Calibri"/>
                <a:sym typeface="Calibri"/>
              </a:rPr>
              <a:t>Cruise Ships were deemed COVID-19 hot spots due to the closeness of passengers and rooms. The pandemic exposed many issues that will need to be addressed in the future including:</a:t>
            </a:r>
            <a:endParaRPr/>
          </a:p>
          <a:p>
            <a:pPr marL="342900" marR="0" lvl="0" indent="-139700" algn="l" rtl="0">
              <a:spcBef>
                <a:spcPts val="0"/>
              </a:spcBef>
              <a:spcAft>
                <a:spcPts val="0"/>
              </a:spcAft>
              <a:buClr>
                <a:schemeClr val="dk1"/>
              </a:buClr>
              <a:buSzPts val="3200"/>
              <a:buFont typeface="Arial"/>
              <a:buNone/>
            </a:pPr>
            <a:endParaRPr sz="3200">
              <a:solidFill>
                <a:schemeClr val="dk1"/>
              </a:solidFill>
              <a:latin typeface="Calibri"/>
              <a:ea typeface="Calibri"/>
              <a:cs typeface="Calibri"/>
              <a:sym typeface="Calibri"/>
            </a:endParaRPr>
          </a:p>
          <a:p>
            <a:pPr marL="800100" marR="0" lvl="1" indent="-342900" algn="l" rtl="0">
              <a:spcBef>
                <a:spcPts val="0"/>
              </a:spcBef>
              <a:spcAft>
                <a:spcPts val="0"/>
              </a:spcAft>
              <a:buClr>
                <a:schemeClr val="dk1"/>
              </a:buClr>
              <a:buSzPts val="3200"/>
              <a:buFont typeface="Arial"/>
              <a:buChar char="•"/>
            </a:pPr>
            <a:r>
              <a:rPr lang="en-AU" sz="3200" b="0" i="0" u="none" strike="noStrike" cap="none">
                <a:solidFill>
                  <a:schemeClr val="dk1"/>
                </a:solidFill>
                <a:latin typeface="Calibri"/>
                <a:ea typeface="Calibri"/>
                <a:cs typeface="Calibri"/>
                <a:sym typeface="Calibri"/>
              </a:rPr>
              <a:t>reside </a:t>
            </a:r>
            <a:r>
              <a:rPr lang="en-AU" sz="2800" b="0" i="0" u="none" strike="noStrike" cap="none">
                <a:solidFill>
                  <a:schemeClr val="dk1"/>
                </a:solidFill>
                <a:latin typeface="Calibri"/>
                <a:ea typeface="Calibri"/>
                <a:cs typeface="Calibri"/>
                <a:sym typeface="Calibri"/>
              </a:rPr>
              <a:t>in tax havens such as Barbados and no-one is accountable,</a:t>
            </a:r>
            <a:endParaRPr/>
          </a:p>
          <a:p>
            <a:pPr marL="800100" marR="0" lvl="1" indent="-3429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mass tourism at ports,</a:t>
            </a:r>
            <a:endParaRPr/>
          </a:p>
          <a:p>
            <a:pPr marL="800100" marR="0" lvl="1" indent="-3429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environmental concerns, </a:t>
            </a:r>
            <a:endParaRPr/>
          </a:p>
          <a:p>
            <a:pPr marL="800100" marR="0" lvl="1" indent="-3429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poor wages and </a:t>
            </a:r>
            <a:endParaRPr/>
          </a:p>
          <a:p>
            <a:pPr marL="800100" marR="0" lvl="1" indent="-342900" algn="l" rtl="0">
              <a:spcBef>
                <a:spcPts val="0"/>
              </a:spcBef>
              <a:spcAft>
                <a:spcPts val="0"/>
              </a:spcAft>
              <a:buClr>
                <a:schemeClr val="dk1"/>
              </a:buClr>
              <a:buSzPts val="2800"/>
              <a:buFont typeface="Arial"/>
              <a:buChar char="•"/>
            </a:pPr>
            <a:r>
              <a:rPr lang="en-AU" sz="2800" b="0" i="0" u="none" strike="noStrike" cap="none">
                <a:solidFill>
                  <a:schemeClr val="dk1"/>
                </a:solidFill>
                <a:latin typeface="Calibri"/>
                <a:ea typeface="Calibri"/>
                <a:cs typeface="Calibri"/>
                <a:sym typeface="Calibri"/>
              </a:rPr>
              <a:t>cramped working conditions of cruise ship staff</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1526</Words>
  <Application>Microsoft Office PowerPoint</Application>
  <PresentationFormat>Widescreen</PresentationFormat>
  <Paragraphs>180</Paragraphs>
  <Slides>20</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PowerPoint Presentation</vt:lpstr>
      <vt:lpstr>Chapter Outline</vt:lpstr>
      <vt:lpstr>Introduction</vt:lpstr>
      <vt:lpstr>Introduction</vt:lpstr>
      <vt:lpstr>Future of Space Travel for Tourists</vt:lpstr>
      <vt:lpstr>Future of Space Travel for Tourists</vt:lpstr>
      <vt:lpstr>Underwater Hotels</vt:lpstr>
      <vt:lpstr>Cruise Ships industry </vt:lpstr>
      <vt:lpstr>Cruise Ships industry (after COVID-19)</vt:lpstr>
      <vt:lpstr>Customer Service of the Future </vt:lpstr>
      <vt:lpstr>Customer Service of the Future </vt:lpstr>
      <vt:lpstr>Robots in the Hospitality Sector in Asia</vt:lpstr>
      <vt:lpstr>Robots in the Hospitality Sector in Asia</vt:lpstr>
      <vt:lpstr>Robots in the Hospitality Sector in Asia</vt:lpstr>
      <vt:lpstr>Robots in the Hospitality Sector in Asia</vt:lpstr>
      <vt:lpstr>Advantages of Robots</vt:lpstr>
      <vt:lpstr>Disadvantages of Robots</vt:lpstr>
      <vt:lpstr>Summary</vt:lpstr>
      <vt:lpstr>Case Study</vt:lpstr>
      <vt:lpstr>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Sally North</dc:creator>
  <cp:lastModifiedBy>Sally North</cp:lastModifiedBy>
  <cp:revision>1</cp:revision>
  <dcterms:created xsi:type="dcterms:W3CDTF">2016-07-13T11:20:36Z</dcterms:created>
  <dcterms:modified xsi:type="dcterms:W3CDTF">2024-12-05T10:15:25Z</dcterms:modified>
</cp:coreProperties>
</file>